
<file path=[Content_Types].xml><?xml version="1.0" encoding="utf-8"?>
<Types xmlns="http://schemas.openxmlformats.org/package/2006/content-types">
  <Default Extension="xml" ContentType="application/xml"/>
  <Default Extension="jpeg" ContentType="image/jpeg"/>
  <Default Extension="jpg" ContentType="image/jpeg"/>
  <Default Extension="emf" ContentType="image/x-emf"/>
  <Default Extension="rels" ContentType="application/vnd.openxmlformats-package.relationships+xml"/>
  <Default Extension="gif" ContentType="image/gi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60" r:id="rId1"/>
  </p:sldMasterIdLst>
  <p:notesMasterIdLst>
    <p:notesMasterId r:id="rId34"/>
  </p:notesMasterIdLst>
  <p:handoutMasterIdLst>
    <p:handoutMasterId r:id="rId35"/>
  </p:handoutMasterIdLst>
  <p:sldIdLst>
    <p:sldId id="256" r:id="rId2"/>
    <p:sldId id="257" r:id="rId3"/>
    <p:sldId id="278" r:id="rId4"/>
    <p:sldId id="279" r:id="rId5"/>
    <p:sldId id="260" r:id="rId6"/>
    <p:sldId id="296" r:id="rId7"/>
    <p:sldId id="302" r:id="rId8"/>
    <p:sldId id="303" r:id="rId9"/>
    <p:sldId id="289" r:id="rId10"/>
    <p:sldId id="275" r:id="rId11"/>
    <p:sldId id="264" r:id="rId12"/>
    <p:sldId id="291" r:id="rId13"/>
    <p:sldId id="285" r:id="rId14"/>
    <p:sldId id="286" r:id="rId15"/>
    <p:sldId id="287" r:id="rId16"/>
    <p:sldId id="288" r:id="rId17"/>
    <p:sldId id="292" r:id="rId18"/>
    <p:sldId id="271" r:id="rId19"/>
    <p:sldId id="272" r:id="rId20"/>
    <p:sldId id="299" r:id="rId21"/>
    <p:sldId id="293" r:id="rId22"/>
    <p:sldId id="274" r:id="rId23"/>
    <p:sldId id="267" r:id="rId24"/>
    <p:sldId id="268" r:id="rId25"/>
    <p:sldId id="304" r:id="rId26"/>
    <p:sldId id="280" r:id="rId27"/>
    <p:sldId id="259" r:id="rId28"/>
    <p:sldId id="282" r:id="rId29"/>
    <p:sldId id="283" r:id="rId30"/>
    <p:sldId id="284" r:id="rId31"/>
    <p:sldId id="281" r:id="rId32"/>
    <p:sldId id="300" r:id="rId33"/>
  </p:sldIdLst>
  <p:sldSz cx="9144000" cy="6858000" type="screen4x3"/>
  <p:notesSz cx="9144000" cy="6858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048"/>
    <p:restoredTop sz="86593"/>
  </p:normalViewPr>
  <p:slideViewPr>
    <p:cSldViewPr snapToGrid="0" snapToObjects="1">
      <p:cViewPr>
        <p:scale>
          <a:sx n="112" d="100"/>
          <a:sy n="112" d="100"/>
        </p:scale>
        <p:origin x="-528" y="-552"/>
      </p:cViewPr>
      <p:guideLst/>
    </p:cSldViewPr>
  </p:slideViewPr>
  <p:outlineViewPr>
    <p:cViewPr>
      <p:scale>
        <a:sx n="33" d="100"/>
        <a:sy n="33" d="100"/>
      </p:scale>
      <p:origin x="0" y="-4392"/>
    </p:cViewPr>
  </p:outlin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notesMaster" Target="notesMasters/notesMaster1.xml"/><Relationship Id="rId35" Type="http://schemas.openxmlformats.org/officeDocument/2006/relationships/handoutMaster" Target="handoutMasters/handoutMaster1.xml"/><Relationship Id="rId36" Type="http://schemas.openxmlformats.org/officeDocument/2006/relationships/presProps" Target="presProp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viewProps" Target="viewProps.xml"/><Relationship Id="rId38" Type="http://schemas.openxmlformats.org/officeDocument/2006/relationships/theme" Target="theme/theme1.xml"/><Relationship Id="rId39"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5179484" y="0"/>
            <a:ext cx="3962400" cy="344091"/>
          </a:xfrm>
          <a:prstGeom prst="rect">
            <a:avLst/>
          </a:prstGeom>
        </p:spPr>
        <p:txBody>
          <a:bodyPr vert="horz" lIns="91440" tIns="45720" rIns="91440" bIns="45720" rtlCol="0"/>
          <a:lstStyle>
            <a:lvl1pPr algn="r">
              <a:defRPr sz="1200"/>
            </a:lvl1pPr>
          </a:lstStyle>
          <a:p>
            <a:fld id="{B02C6544-07CE-6C4D-B926-FE108AAC87CA}" type="datetimeFigureOut">
              <a:rPr lang="en-US" smtClean="0"/>
              <a:t>10/9/17</a:t>
            </a:fld>
            <a:endParaRPr lang="en-US"/>
          </a:p>
        </p:txBody>
      </p:sp>
      <p:sp>
        <p:nvSpPr>
          <p:cNvPr id="4" name="Footer Placeholder 3"/>
          <p:cNvSpPr>
            <a:spLocks noGrp="1"/>
          </p:cNvSpPr>
          <p:nvPr>
            <p:ph type="ftr" sz="quarter" idx="2"/>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5179484" y="6513910"/>
            <a:ext cx="3962400" cy="344090"/>
          </a:xfrm>
          <a:prstGeom prst="rect">
            <a:avLst/>
          </a:prstGeom>
        </p:spPr>
        <p:txBody>
          <a:bodyPr vert="horz" lIns="91440" tIns="45720" rIns="91440" bIns="45720" rtlCol="0" anchor="b"/>
          <a:lstStyle>
            <a:lvl1pPr algn="r">
              <a:defRPr sz="1200"/>
            </a:lvl1pPr>
          </a:lstStyle>
          <a:p>
            <a:fld id="{5B73A459-8C19-314A-9BD9-F37463751820}" type="slidenum">
              <a:rPr lang="en-US" smtClean="0"/>
              <a:t>‹#›</a:t>
            </a:fld>
            <a:endParaRPr lang="en-US"/>
          </a:p>
        </p:txBody>
      </p:sp>
    </p:spTree>
    <p:extLst>
      <p:ext uri="{BB962C8B-B14F-4D97-AF65-F5344CB8AC3E}">
        <p14:creationId xmlns:p14="http://schemas.microsoft.com/office/powerpoint/2010/main" val="205036099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091"/>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5179484" y="0"/>
            <a:ext cx="3962400" cy="344091"/>
          </a:xfrm>
          <a:prstGeom prst="rect">
            <a:avLst/>
          </a:prstGeom>
        </p:spPr>
        <p:txBody>
          <a:bodyPr vert="horz" lIns="91440" tIns="45720" rIns="91440" bIns="45720" rtlCol="0"/>
          <a:lstStyle>
            <a:lvl1pPr algn="r">
              <a:defRPr sz="1200"/>
            </a:lvl1pPr>
          </a:lstStyle>
          <a:p>
            <a:fld id="{D88E74E8-9398-0F4B-8FAB-EF2F6A7AD4DE}" type="datetimeFigureOut">
              <a:rPr lang="en-US" smtClean="0"/>
              <a:t>10/9/17</a:t>
            </a:fld>
            <a:endParaRPr lang="en-US"/>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914400" y="3300412"/>
            <a:ext cx="7315200" cy="2700338"/>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6513910"/>
            <a:ext cx="3962400" cy="34409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5179484" y="6513910"/>
            <a:ext cx="3962400" cy="344090"/>
          </a:xfrm>
          <a:prstGeom prst="rect">
            <a:avLst/>
          </a:prstGeom>
        </p:spPr>
        <p:txBody>
          <a:bodyPr vert="horz" lIns="91440" tIns="45720" rIns="91440" bIns="45720" rtlCol="0" anchor="b"/>
          <a:lstStyle>
            <a:lvl1pPr algn="r">
              <a:defRPr sz="1200"/>
            </a:lvl1pPr>
          </a:lstStyle>
          <a:p>
            <a:fld id="{DF598CBC-A78A-1E42-9902-546AE29F983F}" type="slidenum">
              <a:rPr lang="en-US" smtClean="0"/>
              <a:t>‹#›</a:t>
            </a:fld>
            <a:endParaRPr lang="en-US"/>
          </a:p>
        </p:txBody>
      </p:sp>
    </p:spTree>
    <p:extLst>
      <p:ext uri="{BB962C8B-B14F-4D97-AF65-F5344CB8AC3E}">
        <p14:creationId xmlns:p14="http://schemas.microsoft.com/office/powerpoint/2010/main" val="34127635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Thank you for the introduction. Good morning everyone, my name is Yizhou Shan. Today I’m going to introduce our work on distributed shared persistent memory. This is a joint work with Shin-</a:t>
            </a:r>
            <a:r>
              <a:rPr lang="en-US" sz="1200" kern="1200" dirty="0" err="1" smtClean="0">
                <a:solidFill>
                  <a:schemeClr val="tx1"/>
                </a:solidFill>
                <a:effectLst/>
                <a:latin typeface="+mn-lt"/>
                <a:ea typeface="+mn-ea"/>
                <a:cs typeface="+mn-cs"/>
              </a:rPr>
              <a:t>Yeh</a:t>
            </a:r>
            <a:r>
              <a:rPr lang="en-US" sz="1200" kern="1200" dirty="0" smtClean="0">
                <a:solidFill>
                  <a:schemeClr val="tx1"/>
                </a:solidFill>
                <a:effectLst/>
                <a:latin typeface="+mn-lt"/>
                <a:ea typeface="+mn-ea"/>
                <a:cs typeface="+mn-cs"/>
              </a:rPr>
              <a:t>, and my advisor Prof. Yiying Zhang.</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a:t>
            </a:fld>
            <a:endParaRPr lang="en-US"/>
          </a:p>
        </p:txBody>
      </p:sp>
    </p:spTree>
    <p:extLst>
      <p:ext uri="{BB962C8B-B14F-4D97-AF65-F5344CB8AC3E}">
        <p14:creationId xmlns:p14="http://schemas.microsoft.com/office/powerpoint/2010/main" val="52206167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we understand DSPM at a high-level. How can datacenter applications or systems benefit from it? By using DSPM, single-node PM-based systems can scale out easily. </a:t>
            </a:r>
            <a:r>
              <a:rPr lang="en-US" sz="1200" b="1" kern="1200" dirty="0" smtClean="0">
                <a:solidFill>
                  <a:schemeClr val="tx1"/>
                </a:solidFill>
                <a:effectLst/>
                <a:latin typeface="+mn-lt"/>
                <a:ea typeface="+mn-ea"/>
                <a:cs typeface="+mn-cs"/>
              </a:rPr>
              <a:t>Moreover</a:t>
            </a:r>
            <a:r>
              <a:rPr lang="en-US" sz="1200" kern="1200" dirty="0" smtClean="0">
                <a:solidFill>
                  <a:schemeClr val="tx1"/>
                </a:solidFill>
                <a:effectLst/>
                <a:latin typeface="+mn-lt"/>
                <a:ea typeface="+mn-ea"/>
                <a:cs typeface="+mn-cs"/>
              </a:rPr>
              <a:t>, distributed storage systems can migrate to DSPM to improve performance. </a:t>
            </a:r>
            <a:r>
              <a:rPr lang="en-US" sz="1200" b="1" kern="1200" dirty="0" smtClean="0">
                <a:solidFill>
                  <a:schemeClr val="tx1"/>
                </a:solidFill>
                <a:effectLst/>
                <a:latin typeface="+mn-lt"/>
                <a:ea typeface="+mn-ea"/>
                <a:cs typeface="+mn-cs"/>
              </a:rPr>
              <a:t>Even for</a:t>
            </a:r>
            <a:r>
              <a:rPr lang="en-US" sz="1200" kern="1200" dirty="0" smtClean="0">
                <a:solidFill>
                  <a:schemeClr val="tx1"/>
                </a:solidFill>
                <a:effectLst/>
                <a:latin typeface="+mn-lt"/>
                <a:ea typeface="+mn-ea"/>
                <a:cs typeface="+mn-cs"/>
              </a:rPr>
              <a:t> memory-based systems</a:t>
            </a:r>
            <a:r>
              <a:rPr lang="en-US" altLang="zh-CN"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add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durability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easily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checkpoint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during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long-run.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10</a:t>
            </a:fld>
            <a:endParaRPr lang="en-US"/>
          </a:p>
        </p:txBody>
      </p:sp>
    </p:spTree>
    <p:extLst>
      <p:ext uri="{BB962C8B-B14F-4D97-AF65-F5344CB8AC3E}">
        <p14:creationId xmlns:p14="http://schemas.microsoft.com/office/powerpoint/2010/main" val="21381345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 exploit the full potential of DSPM, we built Hotpot, an open-source kernel-level, RDMA-based DSPM system. It is very easy-to-use, it provides the benefits of both distributed shared memory and distributed storage systems. Hotpot also provides flexible consistency levels with guaranteed data reliability.</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11</a:t>
            </a:fld>
            <a:endParaRPr lang="en-US"/>
          </a:p>
        </p:txBody>
      </p:sp>
    </p:spTree>
    <p:extLst>
      <p:ext uri="{BB962C8B-B14F-4D97-AF65-F5344CB8AC3E}">
        <p14:creationId xmlns:p14="http://schemas.microsoft.com/office/powerpoint/2010/main" val="15135156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The hotpot cluster consists of a set of hotpot nodes equipped with PM, and a central-dispatcher. The CD only performs node membership management and task initialization. But all the data and metadata communications happen only among hotpot nodes.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12</a:t>
            </a:fld>
            <a:endParaRPr lang="en-US"/>
          </a:p>
        </p:txBody>
      </p:sp>
    </p:spTree>
    <p:extLst>
      <p:ext uri="{BB962C8B-B14F-4D97-AF65-F5344CB8AC3E}">
        <p14:creationId xmlns:p14="http://schemas.microsoft.com/office/powerpoint/2010/main" val="13802115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Applications themselves decide what computation they want to run on each node. </a:t>
            </a:r>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13</a:t>
            </a:fld>
            <a:endParaRPr lang="en-US"/>
          </a:p>
        </p:txBody>
      </p:sp>
    </p:spTree>
    <p:extLst>
      <p:ext uri="{BB962C8B-B14F-4D97-AF65-F5344CB8AC3E}">
        <p14:creationId xmlns:p14="http://schemas.microsoft.com/office/powerpoint/2010/main" val="36674500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Hotpot sits within the kernel, on top of a customized RDMA-stack we built. Hotpot manages PM on </a:t>
            </a:r>
            <a:r>
              <a:rPr lang="en-US" altLang="zh-CN" sz="1200" kern="1200" dirty="0" smtClean="0">
                <a:solidFill>
                  <a:schemeClr val="tx1"/>
                </a:solidFill>
                <a:effectLst/>
                <a:latin typeface="+mn-lt"/>
                <a:ea typeface="+mn-ea"/>
                <a:cs typeface="+mn-cs"/>
              </a:rPr>
              <a:t>its</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node, and all the PM form a global physical memory space. Hotpot exports a global virtual address space to application process.</a:t>
            </a:r>
          </a:p>
          <a:p>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14</a:t>
            </a:fld>
            <a:endParaRPr lang="en-US"/>
          </a:p>
        </p:txBody>
      </p:sp>
    </p:spTree>
    <p:extLst>
      <p:ext uri="{BB962C8B-B14F-4D97-AF65-F5344CB8AC3E}">
        <p14:creationId xmlns:p14="http://schemas.microsoft.com/office/powerpoint/2010/main" val="4283886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Normally, applications access PM transparently without invoking Hotpot. Hotpot is invoked when there is a page fault. The another time when Hotpot is invoked is when applications explicitly call commit, which I will talk more soon.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15</a:t>
            </a:fld>
            <a:endParaRPr lang="en-US"/>
          </a:p>
        </p:txBody>
      </p:sp>
    </p:spTree>
    <p:extLst>
      <p:ext uri="{BB962C8B-B14F-4D97-AF65-F5344CB8AC3E}">
        <p14:creationId xmlns:p14="http://schemas.microsoft.com/office/powerpoint/2010/main" val="102360056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Normally, applications access PM transparently without invoking Hotpot. Hotpot is invoked when there is a page fault. The another time when Hotpot is invoked is when applications explicitly call commit, which I will talk more soon.</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16</a:t>
            </a:fld>
            <a:endParaRPr lang="en-US"/>
          </a:p>
        </p:txBody>
      </p:sp>
    </p:spTree>
    <p:extLst>
      <p:ext uri="{BB962C8B-B14F-4D97-AF65-F5344CB8AC3E}">
        <p14:creationId xmlns:p14="http://schemas.microsoft.com/office/powerpoint/2010/main" val="16313261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Hotpot is invoked when there is a page fault. The another time when Hotpot is invoked is when applications explicitly call commit, which I will talk more soon.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Now</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understand</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overall architecture of Hotpot. Let us see how </a:t>
            </a:r>
            <a:r>
              <a:rPr lang="en-US" altLang="zh-CN" sz="1200" kern="120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en-US" sz="1200" kern="1200" dirty="0" smtClean="0">
                <a:solidFill>
                  <a:schemeClr val="tx1"/>
                </a:solidFill>
                <a:effectLst/>
                <a:latin typeface="+mn-lt"/>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17</a:t>
            </a:fld>
            <a:endParaRPr lang="en-US"/>
          </a:p>
        </p:txBody>
      </p:sp>
    </p:spTree>
    <p:extLst>
      <p:ext uri="{BB962C8B-B14F-4D97-AF65-F5344CB8AC3E}">
        <p14:creationId xmlns:p14="http://schemas.microsoft.com/office/powerpoint/2010/main" val="15806426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sz="1200" kern="1200" dirty="0" smtClean="0">
                <a:solidFill>
                  <a:schemeClr val="tx1"/>
                </a:solidFill>
                <a:effectLst/>
                <a:latin typeface="+mn-lt"/>
                <a:ea typeface="+mn-ea"/>
                <a:cs typeface="+mn-cs"/>
              </a:rPr>
              <a:t>To maintain backward compatibility, </a:t>
            </a:r>
            <a:r>
              <a:rPr lang="en-US" altLang="zh-CN" sz="1200" kern="1200" dirty="0" smtClean="0">
                <a:solidFill>
                  <a:schemeClr val="tx1"/>
                </a:solidFill>
                <a:effectLst/>
                <a:latin typeface="+mn-lt"/>
                <a:ea typeface="+mn-ea"/>
                <a:cs typeface="+mn-cs"/>
              </a:rPr>
              <a:t>we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support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unmodified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open,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mmap,</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msync</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POSIX</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APIs</a:t>
            </a:r>
            <a:r>
              <a:rPr lang="en-US" sz="1200" kern="1200" dirty="0" smtClean="0">
                <a:solidFill>
                  <a:schemeClr val="tx1"/>
                </a:solidFill>
                <a:effectLst/>
                <a:latin typeface="+mn-lt"/>
                <a:ea typeface="+mn-ea"/>
                <a:cs typeface="+mn-cs"/>
              </a:rPr>
              <a:t>.</a:t>
            </a:r>
          </a:p>
          <a:p>
            <a:pPr lvl="0"/>
            <a:r>
              <a:rPr lang="en-US" altLang="zh-CN" sz="1200" kern="1200" dirty="0" smtClean="0">
                <a:solidFill>
                  <a:schemeClr val="tx1"/>
                </a:solidFill>
                <a:effectLst/>
                <a:latin typeface="+mn-lt"/>
                <a:ea typeface="+mn-ea"/>
                <a:cs typeface="+mn-cs"/>
              </a:rPr>
              <a:t>To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use</a:t>
            </a:r>
            <a:r>
              <a:rPr lang="en-US" altLang="zh-CN" sz="1200" kern="1200" baseline="0" dirty="0" smtClean="0">
                <a:solidFill>
                  <a:schemeClr val="tx1"/>
                </a:solidFill>
                <a:effectLst/>
                <a:latin typeface="+mn-lt"/>
                <a:ea typeface="+mn-ea"/>
                <a:cs typeface="+mn-cs"/>
              </a:rPr>
              <a:t> hotpot, users first create or open a dataset, which is a collection of data like a file</a:t>
            </a:r>
            <a:r>
              <a:rPr lang="en-US" sz="1200" kern="1200" dirty="0" smtClean="0">
                <a:solidFill>
                  <a:schemeClr val="tx1"/>
                </a:solidFill>
                <a:effectLst/>
                <a:latin typeface="+mn-lt"/>
                <a:ea typeface="+mn-ea"/>
                <a:cs typeface="+mn-cs"/>
              </a:rPr>
              <a:t>. After that, you can use</a:t>
            </a:r>
            <a:r>
              <a:rPr lang="en-US" sz="1200" kern="1200" baseline="0" dirty="0" smtClean="0">
                <a:solidFill>
                  <a:schemeClr val="tx1"/>
                </a:solidFill>
                <a:effectLst/>
                <a:latin typeface="+mn-lt"/>
                <a:ea typeface="+mn-ea"/>
                <a:cs typeface="+mn-cs"/>
              </a:rPr>
              <a:t> a mmap to map the dataset into the application </a:t>
            </a:r>
            <a:r>
              <a:rPr lang="en-US" sz="1200" kern="1200" baseline="0" dirty="0" err="1" smtClean="0">
                <a:solidFill>
                  <a:schemeClr val="tx1"/>
                </a:solidFill>
                <a:effectLst/>
                <a:latin typeface="+mn-lt"/>
                <a:ea typeface="+mn-ea"/>
                <a:cs typeface="+mn-cs"/>
              </a:rPr>
              <a:t>virt</a:t>
            </a:r>
            <a:r>
              <a:rPr lang="en-US" sz="1200" kern="1200" baseline="0" dirty="0" smtClean="0">
                <a:solidFill>
                  <a:schemeClr val="tx1"/>
                </a:solidFill>
                <a:effectLst/>
                <a:latin typeface="+mn-lt"/>
                <a:ea typeface="+mn-ea"/>
                <a:cs typeface="+mn-cs"/>
              </a:rPr>
              <a:t> </a:t>
            </a:r>
            <a:r>
              <a:rPr lang="en-US" sz="1200" kern="1200" baseline="0" dirty="0" err="1" smtClean="0">
                <a:solidFill>
                  <a:schemeClr val="tx1"/>
                </a:solidFill>
                <a:effectLst/>
                <a:latin typeface="+mn-lt"/>
                <a:ea typeface="+mn-ea"/>
                <a:cs typeface="+mn-cs"/>
              </a:rPr>
              <a:t>addr</a:t>
            </a:r>
            <a:r>
              <a:rPr lang="en-US" sz="1200" kern="1200" baseline="0" dirty="0" smtClean="0">
                <a:solidFill>
                  <a:schemeClr val="tx1"/>
                </a:solidFill>
                <a:effectLst/>
                <a:latin typeface="+mn-lt"/>
                <a:ea typeface="+mn-ea"/>
                <a:cs typeface="+mn-cs"/>
              </a:rPr>
              <a:t> space.</a:t>
            </a:r>
            <a:endParaRPr lang="en-US" sz="1200" kern="1200" dirty="0" smtClean="0">
              <a:solidFill>
                <a:schemeClr val="tx1"/>
              </a:solidFill>
              <a:effectLst/>
              <a:latin typeface="+mn-lt"/>
              <a:ea typeface="+mn-ea"/>
              <a:cs typeface="+mn-cs"/>
            </a:endParaRP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When the application accesses some data</a:t>
            </a:r>
            <a:r>
              <a:rPr lang="en-US" sz="1200" kern="1200" baseline="0" dirty="0" smtClean="0">
                <a:solidFill>
                  <a:schemeClr val="tx1"/>
                </a:solidFill>
                <a:effectLst/>
                <a:latin typeface="+mn-lt"/>
                <a:ea typeface="+mn-ea"/>
                <a:cs typeface="+mn-cs"/>
              </a:rPr>
              <a:t> for the </a:t>
            </a:r>
            <a:r>
              <a:rPr lang="en-US" sz="1200" kern="1200" dirty="0" smtClean="0">
                <a:solidFill>
                  <a:schemeClr val="tx1"/>
                </a:solidFill>
                <a:effectLst/>
                <a:latin typeface="+mn-lt"/>
                <a:ea typeface="+mn-ea"/>
                <a:cs typeface="+mn-cs"/>
              </a:rPr>
              <a:t>first time</a:t>
            </a:r>
            <a:r>
              <a:rPr lang="en-US" altLang="zh-CN" sz="1200" kern="1200" dirty="0" smtClean="0">
                <a:solidFill>
                  <a:schemeClr val="tx1"/>
                </a:solidFill>
                <a:effectLst/>
                <a:latin typeface="+mn-lt"/>
                <a:ea typeface="+mn-ea"/>
                <a:cs typeface="+mn-cs"/>
              </a:rPr>
              <a:t>,</a:t>
            </a:r>
            <a:r>
              <a:rPr lang="en-US" sz="1200" kern="1200" dirty="0" smtClean="0">
                <a:solidFill>
                  <a:schemeClr val="tx1"/>
                </a:solidFill>
                <a:effectLst/>
                <a:latin typeface="+mn-lt"/>
                <a:ea typeface="+mn-ea"/>
                <a:cs typeface="+mn-cs"/>
              </a:rPr>
              <a:t> Hotpot will be invoked and get the</a:t>
            </a:r>
            <a:r>
              <a:rPr lang="en-US" sz="1200" kern="1200" baseline="0" dirty="0" smtClean="0">
                <a:solidFill>
                  <a:schemeClr val="tx1"/>
                </a:solidFill>
                <a:effectLst/>
                <a:latin typeface="+mn-lt"/>
                <a:ea typeface="+mn-ea"/>
                <a:cs typeface="+mn-cs"/>
              </a:rPr>
              <a:t> data</a:t>
            </a:r>
            <a:r>
              <a:rPr lang="en-US" sz="1200" kern="1200" dirty="0" smtClean="0">
                <a:solidFill>
                  <a:schemeClr val="tx1"/>
                </a:solidFill>
                <a:effectLst/>
                <a:latin typeface="+mn-lt"/>
                <a:ea typeface="+mn-ea"/>
                <a:cs typeface="+mn-cs"/>
              </a:rPr>
              <a:t>. Afterwards, all accesses to this data will be direct load/store.</a:t>
            </a:r>
          </a:p>
          <a:p>
            <a:pPr lvl="0"/>
            <a:endParaRPr lang="en-US" sz="1200" kern="1200" dirty="0" smtClean="0">
              <a:solidFill>
                <a:schemeClr val="tx1"/>
              </a:solidFill>
              <a:effectLst/>
              <a:latin typeface="+mn-lt"/>
              <a:ea typeface="+mn-ea"/>
              <a:cs typeface="+mn-cs"/>
            </a:endParaRPr>
          </a:p>
          <a:p>
            <a:pPr lvl="0"/>
            <a:r>
              <a:rPr lang="en-US" sz="1200" kern="1200" dirty="0" smtClean="0">
                <a:solidFill>
                  <a:schemeClr val="tx1"/>
                </a:solidFill>
                <a:effectLst/>
                <a:latin typeface="+mn-lt"/>
                <a:ea typeface="+mn-ea"/>
                <a:cs typeface="+mn-cs"/>
              </a:rPr>
              <a:t>Applications can also use msync() to commit their data, by providing a scatter-gather list of addresses and length.</a:t>
            </a:r>
          </a:p>
          <a:p>
            <a:pPr lvl="0"/>
            <a:r>
              <a:rPr lang="en-US" sz="1200" kern="1200" dirty="0" smtClean="0">
                <a:solidFill>
                  <a:schemeClr val="tx1"/>
                </a:solidFill>
                <a:effectLst/>
                <a:latin typeface="+mn-lt"/>
                <a:ea typeface="+mn-ea"/>
                <a:cs typeface="+mn-cs"/>
              </a:rPr>
              <a:t>Hotpot will make cached copies coherent across machines, and create extra replicas.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18</a:t>
            </a:fld>
            <a:endParaRPr lang="en-US"/>
          </a:p>
        </p:txBody>
      </p:sp>
    </p:spTree>
    <p:extLst>
      <p:ext uri="{BB962C8B-B14F-4D97-AF65-F5344CB8AC3E}">
        <p14:creationId xmlns:p14="http://schemas.microsoft.com/office/powerpoint/2010/main" val="30286481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Now we’ve looked into the overall architecture and abstraction of Hotpot. So how do we implement it? Our main challenge here is how to correctly adding P into DSM without losing performance. To confront this challenge, we first look back into what DSM is and what distributed storage system is.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If we look at DSM, it has a form of redundancy, which is a result of DSM cache remote memory on-demand for future data access.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As for storage systems, it also has redundancy. But different from DSM, storage systems </a:t>
            </a:r>
            <a:r>
              <a:rPr lang="en-US" sz="1200" b="1" kern="1200" dirty="0" smtClean="0">
                <a:solidFill>
                  <a:schemeClr val="tx1"/>
                </a:solidFill>
                <a:effectLst/>
                <a:latin typeface="+mn-lt"/>
                <a:ea typeface="+mn-ea"/>
                <a:cs typeface="+mn-cs"/>
              </a:rPr>
              <a:t>actively</a:t>
            </a:r>
            <a:r>
              <a:rPr lang="en-US" sz="1200" kern="1200" dirty="0" smtClean="0">
                <a:solidFill>
                  <a:schemeClr val="tx1"/>
                </a:solidFill>
                <a:effectLst/>
                <a:latin typeface="+mn-lt"/>
                <a:ea typeface="+mn-ea"/>
                <a:cs typeface="+mn-cs"/>
              </a:rPr>
              <a:t> add more redundancy to provide data reliability.</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question for us is: is there any way to integrate these 2 forms of redundancy? Can we use the redundancy that was used for fast access, to also contribute to data reliability?</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idea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here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integrate these 2 forms of redundancy with morphable page state, </a:t>
            </a:r>
            <a:r>
              <a:rPr lang="en-US" sz="1200" b="1" kern="1200" dirty="0" smtClean="0">
                <a:solidFill>
                  <a:schemeClr val="tx1"/>
                </a:solidFill>
                <a:effectLst/>
                <a:latin typeface="+mn-lt"/>
                <a:ea typeface="+mn-ea"/>
                <a:cs typeface="+mn-cs"/>
              </a:rPr>
              <a:t>which follows our one-layer principle</a:t>
            </a:r>
            <a:r>
              <a:rPr lang="en-US" sz="1200" kern="1200" dirty="0" smtClean="0">
                <a:solidFill>
                  <a:schemeClr val="tx1"/>
                </a:solidFill>
                <a:effectLst/>
                <a:latin typeface="+mn-lt"/>
                <a:ea typeface="+mn-ea"/>
                <a:cs typeface="+mn-cs"/>
              </a:rPr>
              <a:t>.</a:t>
            </a:r>
            <a:r>
              <a:rPr lang="en-US" dirty="0" smtClean="0">
                <a:effectLst/>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19</a:t>
            </a:fld>
            <a:endParaRPr lang="en-US"/>
          </a:p>
        </p:txBody>
      </p:sp>
    </p:spTree>
    <p:extLst>
      <p:ext uri="{BB962C8B-B14F-4D97-AF65-F5344CB8AC3E}">
        <p14:creationId xmlns:p14="http://schemas.microsoft.com/office/powerpoint/2010/main" val="2938601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Today we are in a very exciting time, people have been talking about non-volatile memory for a long time, and finally the time </a:t>
            </a:r>
            <a:r>
              <a:rPr lang="en-US" altLang="zh-CN" sz="1200" kern="120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coming.</a:t>
            </a:r>
          </a:p>
          <a:p>
            <a:r>
              <a:rPr lang="en-US" sz="1200" kern="1200" dirty="0" smtClean="0">
                <a:solidFill>
                  <a:schemeClr val="tx1"/>
                </a:solidFill>
                <a:effectLst/>
                <a:latin typeface="+mn-lt"/>
                <a:ea typeface="+mn-ea"/>
                <a:cs typeface="+mn-cs"/>
              </a:rPr>
              <a:t>Intel has released 3D-Crosspoint based SSD, and Crossbar also announced RE-RAM based NVDIMM.</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Non-volatile memory is byte-addressable, and it can handle </a:t>
            </a:r>
            <a:r>
              <a:rPr lang="en-US" sz="1200" b="1" kern="1200" dirty="0" smtClean="0">
                <a:solidFill>
                  <a:schemeClr val="tx1"/>
                </a:solidFill>
                <a:effectLst/>
                <a:latin typeface="+mn-lt"/>
                <a:ea typeface="+mn-ea"/>
                <a:cs typeface="+mn-cs"/>
              </a:rPr>
              <a:t>persistent</a:t>
            </a:r>
            <a:r>
              <a:rPr lang="en-US" sz="1200" kern="1200" dirty="0" smtClean="0">
                <a:solidFill>
                  <a:schemeClr val="tx1"/>
                </a:solidFill>
                <a:effectLst/>
                <a:latin typeface="+mn-lt"/>
                <a:ea typeface="+mn-ea"/>
                <a:cs typeface="+mn-cs"/>
              </a:rPr>
              <a:t> data access at very low-latency. It also offers us higher density and will probably reduce the deploy cost.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Persistent memory</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PM</a:t>
            </a:r>
            <a:r>
              <a:rPr lang="en-US" sz="1200" kern="1200" dirty="0" smtClean="0">
                <a:solidFill>
                  <a:schemeClr val="tx1"/>
                </a:solidFill>
                <a:effectLst/>
                <a:latin typeface="+mn-lt"/>
                <a:ea typeface="+mn-ea"/>
                <a:cs typeface="+mn-cs"/>
              </a:rPr>
              <a:t> is the form when we attach NVM directly into the main-memory bus, like DRAM. Applications can access PM directly via load/store without any software overhead. And this is the model our system is built on. Today we are in a very exciting time, people have been talking about non-volatile memory for a long time, and finally the time has come (winter is coming?). Intel has released 3D-Crosspoint based SSD, and Crossbar also announced RE-RAM based NVDIMM.</a:t>
            </a:r>
          </a:p>
          <a:p>
            <a:r>
              <a:rPr lang="en-US" sz="1200" kern="1200" dirty="0" smtClean="0">
                <a:solidFill>
                  <a:schemeClr val="tx1"/>
                </a:solidFill>
                <a:effectLst/>
                <a:latin typeface="+mn-lt"/>
                <a:ea typeface="+mn-ea"/>
                <a:cs typeface="+mn-cs"/>
              </a:rPr>
              <a:t/>
            </a:r>
            <a:br>
              <a:rPr lang="en-US" sz="1200" kern="1200" dirty="0" smtClean="0">
                <a:solidFill>
                  <a:schemeClr val="tx1"/>
                </a:solidFill>
                <a:effectLst/>
                <a:latin typeface="+mn-lt"/>
                <a:ea typeface="+mn-ea"/>
                <a:cs typeface="+mn-cs"/>
              </a:rPr>
            </a:br>
            <a:r>
              <a:rPr lang="en-US" sz="1200" kern="1200" dirty="0" smtClean="0">
                <a:solidFill>
                  <a:schemeClr val="tx1"/>
                </a:solidFill>
                <a:effectLst/>
                <a:latin typeface="+mn-lt"/>
                <a:ea typeface="+mn-ea"/>
                <a:cs typeface="+mn-cs"/>
              </a:rPr>
              <a:t>Non-volatile memory is byte-addressable, and it can handle </a:t>
            </a:r>
            <a:r>
              <a:rPr lang="en-US" sz="1200" b="1" kern="1200" dirty="0" smtClean="0">
                <a:solidFill>
                  <a:schemeClr val="tx1"/>
                </a:solidFill>
                <a:effectLst/>
                <a:latin typeface="+mn-lt"/>
                <a:ea typeface="+mn-ea"/>
                <a:cs typeface="+mn-cs"/>
              </a:rPr>
              <a:t>persistent</a:t>
            </a:r>
            <a:r>
              <a:rPr lang="en-US" sz="1200" kern="1200" dirty="0" smtClean="0">
                <a:solidFill>
                  <a:schemeClr val="tx1"/>
                </a:solidFill>
                <a:effectLst/>
                <a:latin typeface="+mn-lt"/>
                <a:ea typeface="+mn-ea"/>
                <a:cs typeface="+mn-cs"/>
              </a:rPr>
              <a:t> data access at very low-latency. It also offers us higher density and will probably reduce the deploy cost.</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Persistent memory is the form when we attach NVM directly into the main-memory bus</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And this is the model our system is built on.</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2</a:t>
            </a:fld>
            <a:endParaRPr lang="en-US"/>
          </a:p>
        </p:txBody>
      </p:sp>
    </p:spTree>
    <p:extLst>
      <p:ext uri="{BB962C8B-B14F-4D97-AF65-F5344CB8AC3E}">
        <p14:creationId xmlns:p14="http://schemas.microsoft.com/office/powerpoint/2010/main" val="11113376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will be a</a:t>
            </a:r>
            <a:r>
              <a:rPr lang="en-US" sz="1200" kern="1200" baseline="0" dirty="0" smtClean="0">
                <a:solidFill>
                  <a:schemeClr val="tx1"/>
                </a:solidFill>
                <a:effectLst/>
                <a:latin typeface="+mn-lt"/>
                <a:ea typeface="+mn-ea"/>
                <a:cs typeface="+mn-cs"/>
              </a:rPr>
              <a:t> redundant page to recover data</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20</a:t>
            </a:fld>
            <a:endParaRPr lang="en-US"/>
          </a:p>
        </p:txBody>
      </p:sp>
    </p:spTree>
    <p:extLst>
      <p:ext uri="{BB962C8B-B14F-4D97-AF65-F5344CB8AC3E}">
        <p14:creationId xmlns:p14="http://schemas.microsoft.com/office/powerpoint/2010/main" val="34077520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It</a:t>
            </a:r>
            <a:r>
              <a:rPr lang="en-US" altLang="zh-CN" sz="1200" kern="1200" baseline="0" dirty="0" smtClean="0">
                <a:solidFill>
                  <a:schemeClr val="tx1"/>
                </a:solidFill>
                <a:effectLst/>
                <a:latin typeface="+mn-lt"/>
                <a:ea typeface="+mn-ea"/>
                <a:cs typeface="+mn-cs"/>
              </a:rPr>
              <a:t> is not easy to implement it correctly.</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Hotpot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needs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handle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coherence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cached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copies</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also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needs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ensure 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integrity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across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crash.</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Anything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wrong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lead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inconisistent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state,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make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worse.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Those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wrong states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persistent</a:t>
            </a: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designed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set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new</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protocols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ensure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consistency,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if</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you</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interested,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please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check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our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paper.</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21</a:t>
            </a:fld>
            <a:endParaRPr lang="en-US"/>
          </a:p>
        </p:txBody>
      </p:sp>
    </p:spTree>
    <p:extLst>
      <p:ext uri="{BB962C8B-B14F-4D97-AF65-F5344CB8AC3E}">
        <p14:creationId xmlns:p14="http://schemas.microsoft.com/office/powerpoint/2010/main" val="207111999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The next question </a:t>
            </a:r>
            <a:r>
              <a:rPr lang="mr-IN"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simplest way</a:t>
            </a:r>
            <a:r>
              <a:rPr lang="mr-IN" sz="1200" kern="120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Fortunately,...</a:t>
            </a:r>
          </a:p>
          <a:p>
            <a:r>
              <a:rPr lang="en-US" sz="1200" kern="1200" dirty="0" smtClean="0">
                <a:solidFill>
                  <a:schemeClr val="tx1"/>
                </a:solidFill>
                <a:effectLst/>
                <a:latin typeface="+mn-lt"/>
                <a:ea typeface="+mn-ea"/>
                <a:cs typeface="+mn-cs"/>
              </a:rPr>
              <a:t>Currently, these</a:t>
            </a:r>
            <a:r>
              <a:rPr lang="en-US" sz="1200" kern="1200" baseline="0" dirty="0" smtClean="0">
                <a:solidFill>
                  <a:schemeClr val="tx1"/>
                </a:solidFill>
                <a:effectLst/>
                <a:latin typeface="+mn-lt"/>
                <a:ea typeface="+mn-ea"/>
                <a:cs typeface="+mn-cs"/>
              </a:rPr>
              <a:t> apps use this point to indicate the time when they want to make their data persistent, which means, they are okay with storage devices seeing this data. We believe, this points also means app will be ok to have their data invisible by other nodes as well. Following this observation, our next key idea is to exploit app </a:t>
            </a:r>
            <a:r>
              <a:rPr lang="en-US" sz="1200" kern="1200" baseline="0" dirty="0" err="1" smtClean="0">
                <a:solidFill>
                  <a:schemeClr val="tx1"/>
                </a:solidFill>
                <a:effectLst/>
                <a:latin typeface="+mn-lt"/>
                <a:ea typeface="+mn-ea"/>
                <a:cs typeface="+mn-cs"/>
              </a:rPr>
              <a:t>behavibours</a:t>
            </a:r>
            <a:r>
              <a:rPr lang="en-US" sz="1200" kern="1200" baseline="0" dirty="0" smtClean="0">
                <a:solidFill>
                  <a:schemeClr val="tx1"/>
                </a:solidFill>
                <a:effectLst/>
                <a:latin typeface="+mn-lt"/>
                <a:ea typeface="+mn-ea"/>
                <a:cs typeface="+mn-cs"/>
              </a:rPr>
              <a:t> to conduct </a:t>
            </a:r>
            <a:r>
              <a:rPr lang="en-US" sz="1200" kern="1200" baseline="0" dirty="0" err="1" smtClean="0">
                <a:solidFill>
                  <a:schemeClr val="tx1"/>
                </a:solidFill>
                <a:effectLst/>
                <a:latin typeface="+mn-lt"/>
                <a:ea typeface="+mn-ea"/>
                <a:cs typeface="+mn-cs"/>
              </a:rPr>
              <a:t>conherence</a:t>
            </a:r>
            <a:r>
              <a:rPr lang="en-US" sz="1200" kern="1200" baseline="0" dirty="0" smtClean="0">
                <a:solidFill>
                  <a:schemeClr val="tx1"/>
                </a:solidFill>
                <a:effectLst/>
                <a:latin typeface="+mn-lt"/>
                <a:ea typeface="+mn-ea"/>
                <a:cs typeface="+mn-cs"/>
              </a:rPr>
              <a:t> events at already defined commit points.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22</a:t>
            </a:fld>
            <a:endParaRPr lang="en-US"/>
          </a:p>
        </p:txBody>
      </p:sp>
    </p:spTree>
    <p:extLst>
      <p:ext uri="{BB962C8B-B14F-4D97-AF65-F5344CB8AC3E}">
        <p14:creationId xmlns:p14="http://schemas.microsoft.com/office/powerpoint/2010/main" val="103826637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In</a:t>
            </a:r>
            <a:r>
              <a:rPr lang="zh-CN" altLang="en-US" dirty="0" smtClean="0"/>
              <a:t> </a:t>
            </a:r>
            <a:r>
              <a:rPr lang="en-US" altLang="zh-CN" dirty="0" smtClean="0"/>
              <a:t>hotpot,</a:t>
            </a:r>
            <a:r>
              <a:rPr lang="zh-CN" altLang="en-US" dirty="0" smtClean="0"/>
              <a:t> </a:t>
            </a:r>
            <a:r>
              <a:rPr lang="en-US" altLang="zh-CN" dirty="0" smtClean="0"/>
              <a:t>first</a:t>
            </a:r>
            <a:r>
              <a:rPr lang="zh-CN" altLang="en-US" baseline="0" dirty="0" smtClean="0"/>
              <a:t> </a:t>
            </a:r>
            <a:r>
              <a:rPr lang="en-US" altLang="zh-CN" baseline="0" dirty="0" smtClean="0"/>
              <a:t>of</a:t>
            </a:r>
            <a:r>
              <a:rPr lang="zh-CN" altLang="en-US" baseline="0" dirty="0" smtClean="0"/>
              <a:t> </a:t>
            </a:r>
            <a:r>
              <a:rPr lang="en-US" altLang="zh-CN" baseline="0" dirty="0" smtClean="0"/>
              <a:t>all,</a:t>
            </a:r>
            <a:r>
              <a:rPr lang="zh-CN" altLang="en-US" baseline="0" dirty="0" smtClean="0"/>
              <a:t> </a:t>
            </a:r>
            <a:r>
              <a:rPr lang="en-US" altLang="zh-CN" baseline="0" dirty="0" smtClean="0"/>
              <a:t>we</a:t>
            </a:r>
            <a:r>
              <a:rPr lang="zh-CN" altLang="en-US" baseline="0" dirty="0" smtClean="0"/>
              <a:t> </a:t>
            </a:r>
            <a:r>
              <a:rPr lang="en-US" altLang="zh-CN" baseline="0" dirty="0" smtClean="0"/>
              <a:t>need</a:t>
            </a:r>
            <a:r>
              <a:rPr lang="zh-CN" altLang="en-US" baseline="0" dirty="0" smtClean="0"/>
              <a:t> </a:t>
            </a:r>
            <a:r>
              <a:rPr lang="en-US" altLang="zh-CN" baseline="0" dirty="0" smtClean="0"/>
              <a:t>to</a:t>
            </a:r>
            <a:r>
              <a:rPr lang="zh-CN" altLang="en-US" baseline="0" dirty="0" smtClean="0"/>
              <a:t> </a:t>
            </a:r>
            <a:r>
              <a:rPr lang="en-US" altLang="zh-CN" baseline="0" dirty="0" smtClean="0"/>
              <a:t>ensure</a:t>
            </a:r>
            <a:r>
              <a:rPr lang="zh-CN" altLang="en-US" baseline="0" dirty="0" smtClean="0"/>
              <a:t> </a:t>
            </a:r>
            <a:r>
              <a:rPr lang="en-US" altLang="zh-CN" baseline="0" dirty="0" smtClean="0"/>
              <a:t>single-node</a:t>
            </a:r>
            <a:r>
              <a:rPr lang="zh-CN" altLang="en-US" baseline="0" dirty="0" smtClean="0"/>
              <a:t> </a:t>
            </a:r>
            <a:r>
              <a:rPr lang="en-US" altLang="zh-CN" baseline="0" dirty="0" smtClean="0"/>
              <a:t>crash</a:t>
            </a:r>
            <a:r>
              <a:rPr lang="zh-CN" altLang="en-US" baseline="0" dirty="0" smtClean="0"/>
              <a:t> </a:t>
            </a:r>
            <a:r>
              <a:rPr lang="en-US" altLang="zh-CN" baseline="0" dirty="0" smtClean="0"/>
              <a:t>consistency</a:t>
            </a:r>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23</a:t>
            </a:fld>
            <a:endParaRPr lang="en-US"/>
          </a:p>
        </p:txBody>
      </p:sp>
    </p:spTree>
    <p:extLst>
      <p:ext uri="{BB962C8B-B14F-4D97-AF65-F5344CB8AC3E}">
        <p14:creationId xmlns:p14="http://schemas.microsoft.com/office/powerpoint/2010/main" val="14108239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To conclude, we first want to call for attention to use PM in dc. DSPM is not the only way to use it. We hope more research work can go into this area. We propose DSPM with one-layer approach, based on which we built hotpot, we build it in linux and evaluated with real-applications. W­e paid a lot effort to make things correct within Hotpot. If you are interested, please read our paper. But we hide a lot complexity behind a simple abstraction.</a:t>
            </a:r>
          </a:p>
          <a:p>
            <a:endParaRPr lang="en-US" altLang="zh-CN" baseline="0" dirty="0" smtClean="0"/>
          </a:p>
        </p:txBody>
      </p:sp>
      <p:sp>
        <p:nvSpPr>
          <p:cNvPr id="4" name="Slide Number Placeholder 3"/>
          <p:cNvSpPr>
            <a:spLocks noGrp="1"/>
          </p:cNvSpPr>
          <p:nvPr>
            <p:ph type="sldNum" sz="quarter" idx="10"/>
          </p:nvPr>
        </p:nvSpPr>
        <p:spPr/>
        <p:txBody>
          <a:bodyPr/>
          <a:lstStyle/>
          <a:p>
            <a:fld id="{DF598CBC-A78A-1E42-9902-546AE29F983F}" type="slidenum">
              <a:rPr lang="en-US" smtClean="0"/>
              <a:t>26</a:t>
            </a:fld>
            <a:endParaRPr lang="en-US"/>
          </a:p>
        </p:txBody>
      </p:sp>
    </p:spTree>
    <p:extLst>
      <p:ext uri="{BB962C8B-B14F-4D97-AF65-F5344CB8AC3E}">
        <p14:creationId xmlns:p14="http://schemas.microsoft.com/office/powerpoint/2010/main" val="122131075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There</a:t>
            </a:r>
            <a:r>
              <a:rPr lang="zh-CN" altLang="en-US" baseline="0" dirty="0" smtClean="0"/>
              <a:t> </a:t>
            </a:r>
            <a:r>
              <a:rPr lang="en-US" altLang="zh-CN" baseline="0" dirty="0" smtClean="0"/>
              <a:t>are</a:t>
            </a:r>
            <a:r>
              <a:rPr lang="zh-CN" altLang="en-US" baseline="0" dirty="0" smtClean="0"/>
              <a:t> </a:t>
            </a:r>
            <a:r>
              <a:rPr lang="en-US" altLang="zh-CN" baseline="0" dirty="0" smtClean="0"/>
              <a:t>a</a:t>
            </a:r>
            <a:r>
              <a:rPr lang="zh-CN" altLang="en-US" baseline="0" dirty="0" smtClean="0"/>
              <a:t> </a:t>
            </a:r>
            <a:r>
              <a:rPr lang="en-US" altLang="zh-CN" baseline="0" dirty="0" smtClean="0"/>
              <a:t>lot</a:t>
            </a:r>
            <a:r>
              <a:rPr lang="zh-CN" altLang="en-US" baseline="0" dirty="0" smtClean="0"/>
              <a:t> </a:t>
            </a:r>
            <a:r>
              <a:rPr lang="en-US" altLang="zh-CN" baseline="0" dirty="0" smtClean="0"/>
              <a:t>interesting</a:t>
            </a:r>
            <a:r>
              <a:rPr lang="zh-CN" altLang="en-US" baseline="0" dirty="0" smtClean="0"/>
              <a:t> </a:t>
            </a:r>
            <a:r>
              <a:rPr lang="en-US" altLang="zh-CN" baseline="0" dirty="0" smtClean="0"/>
              <a:t>stuff</a:t>
            </a:r>
            <a:r>
              <a:rPr lang="zh-CN" altLang="en-US" baseline="0" dirty="0" smtClean="0"/>
              <a:t> </a:t>
            </a:r>
            <a:r>
              <a:rPr lang="en-US" altLang="zh-CN" baseline="0" dirty="0" smtClean="0"/>
              <a:t>in</a:t>
            </a:r>
            <a:r>
              <a:rPr lang="zh-CN" altLang="en-US" baseline="0" dirty="0" smtClean="0"/>
              <a:t> </a:t>
            </a:r>
            <a:r>
              <a:rPr lang="en-US" altLang="zh-CN" baseline="0" dirty="0" smtClean="0"/>
              <a:t>the</a:t>
            </a:r>
            <a:r>
              <a:rPr lang="zh-CN" altLang="en-US" baseline="0" dirty="0" smtClean="0"/>
              <a:t> </a:t>
            </a:r>
            <a:r>
              <a:rPr lang="en-US" altLang="zh-CN" baseline="0" dirty="0" smtClean="0"/>
              <a:t>paper,</a:t>
            </a:r>
            <a:r>
              <a:rPr lang="zh-CN" altLang="en-US" baseline="0" dirty="0" smtClean="0"/>
              <a:t> </a:t>
            </a:r>
            <a:r>
              <a:rPr lang="en-US" altLang="zh-CN" baseline="0" dirty="0" smtClean="0"/>
              <a:t>if</a:t>
            </a:r>
            <a:r>
              <a:rPr lang="zh-CN" altLang="en-US" baseline="0" dirty="0" smtClean="0"/>
              <a:t> </a:t>
            </a:r>
            <a:r>
              <a:rPr lang="en-US" altLang="zh-CN" baseline="0" dirty="0" smtClean="0"/>
              <a:t>you</a:t>
            </a:r>
            <a:r>
              <a:rPr lang="zh-CN" altLang="en-US" baseline="0" dirty="0" smtClean="0"/>
              <a:t> </a:t>
            </a:r>
            <a:r>
              <a:rPr lang="en-US" altLang="zh-CN" baseline="0" dirty="0" smtClean="0"/>
              <a:t>are</a:t>
            </a:r>
            <a:r>
              <a:rPr lang="zh-CN" altLang="en-US" baseline="0" dirty="0" smtClean="0"/>
              <a:t> </a:t>
            </a:r>
            <a:r>
              <a:rPr lang="en-US" altLang="zh-CN" baseline="0" dirty="0" smtClean="0"/>
              <a:t>interested</a:t>
            </a:r>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27</a:t>
            </a:fld>
            <a:endParaRPr lang="en-US"/>
          </a:p>
        </p:txBody>
      </p:sp>
    </p:spTree>
    <p:extLst>
      <p:ext uri="{BB962C8B-B14F-4D97-AF65-F5344CB8AC3E}">
        <p14:creationId xmlns:p14="http://schemas.microsoft.com/office/powerpoint/2010/main" val="212515680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dirty="0" smtClean="0"/>
              <a:t>Node</a:t>
            </a:r>
            <a:r>
              <a:rPr lang="zh-CN" altLang="en-US" baseline="0" dirty="0" smtClean="0"/>
              <a:t> </a:t>
            </a:r>
            <a:r>
              <a:rPr lang="en-US" altLang="zh-CN" baseline="0" dirty="0" smtClean="0"/>
              <a:t>1</a:t>
            </a:r>
            <a:r>
              <a:rPr lang="zh-CN" altLang="en-US" baseline="0" dirty="0" smtClean="0"/>
              <a:t> </a:t>
            </a:r>
            <a:r>
              <a:rPr lang="en-US" altLang="zh-CN" baseline="0" dirty="0" smtClean="0"/>
              <a:t>is</a:t>
            </a:r>
            <a:r>
              <a:rPr lang="zh-CN" altLang="en-US" baseline="0" dirty="0" smtClean="0"/>
              <a:t> </a:t>
            </a:r>
            <a:r>
              <a:rPr lang="en-US" altLang="zh-CN" baseline="0" dirty="0" smtClean="0"/>
              <a:t>the</a:t>
            </a:r>
            <a:r>
              <a:rPr lang="zh-CN" altLang="en-US" baseline="0" dirty="0" smtClean="0"/>
              <a:t> </a:t>
            </a:r>
            <a:r>
              <a:rPr lang="en-US" altLang="zh-CN" baseline="0" dirty="0" smtClean="0"/>
              <a:t>committing</a:t>
            </a:r>
            <a:r>
              <a:rPr lang="zh-CN" altLang="en-US" baseline="0" dirty="0" smtClean="0"/>
              <a:t> </a:t>
            </a:r>
            <a:r>
              <a:rPr lang="en-US" altLang="zh-CN" baseline="0" dirty="0" smtClean="0"/>
              <a:t>node,</a:t>
            </a:r>
            <a:r>
              <a:rPr lang="zh-CN" altLang="en-US" baseline="0" dirty="0" smtClean="0"/>
              <a:t> </a:t>
            </a:r>
            <a:r>
              <a:rPr lang="en-US" altLang="zh-CN" baseline="0" dirty="0" smtClean="0"/>
              <a:t>it</a:t>
            </a:r>
            <a:r>
              <a:rPr lang="zh-CN" altLang="en-US" baseline="0" dirty="0" smtClean="0"/>
              <a:t> </a:t>
            </a:r>
            <a:r>
              <a:rPr lang="en-US" altLang="zh-CN" baseline="0" dirty="0" smtClean="0"/>
              <a:t>locally</a:t>
            </a:r>
            <a:r>
              <a:rPr lang="zh-CN" altLang="en-US" baseline="0" dirty="0" smtClean="0"/>
              <a:t> </a:t>
            </a:r>
            <a:r>
              <a:rPr lang="en-US" altLang="zh-CN" baseline="0" dirty="0" smtClean="0"/>
              <a:t>has</a:t>
            </a:r>
            <a:r>
              <a:rPr lang="zh-CN" altLang="en-US" baseline="0" dirty="0" smtClean="0"/>
              <a:t> </a:t>
            </a:r>
            <a:r>
              <a:rPr lang="en-US" altLang="zh-CN" baseline="0" dirty="0" smtClean="0"/>
              <a:t>2</a:t>
            </a:r>
            <a:r>
              <a:rPr lang="zh-CN" altLang="en-US" baseline="0" dirty="0" smtClean="0"/>
              <a:t> </a:t>
            </a:r>
            <a:r>
              <a:rPr lang="en-US" altLang="zh-CN" baseline="0" dirty="0" smtClean="0"/>
              <a:t>pages,</a:t>
            </a:r>
            <a:r>
              <a:rPr lang="zh-CN" altLang="en-US" baseline="0" dirty="0" smtClean="0"/>
              <a:t> </a:t>
            </a:r>
            <a:r>
              <a:rPr lang="en-US" altLang="zh-CN" baseline="0" dirty="0" smtClean="0"/>
              <a:t>the</a:t>
            </a:r>
            <a:r>
              <a:rPr lang="zh-CN" altLang="en-US" baseline="0" dirty="0" smtClean="0"/>
              <a:t> </a:t>
            </a:r>
            <a:r>
              <a:rPr lang="en-US" altLang="zh-CN" baseline="0" dirty="0" smtClean="0"/>
              <a:t>gray</a:t>
            </a:r>
            <a:r>
              <a:rPr lang="zh-CN" altLang="en-US" baseline="0" dirty="0" smtClean="0"/>
              <a:t> </a:t>
            </a:r>
            <a:r>
              <a:rPr lang="en-US" altLang="zh-CN" baseline="0" dirty="0" smtClean="0"/>
              <a:t>one</a:t>
            </a:r>
            <a:r>
              <a:rPr lang="zh-CN" altLang="en-US" baseline="0" dirty="0" smtClean="0"/>
              <a:t> </a:t>
            </a:r>
            <a:r>
              <a:rPr lang="en-US" altLang="zh-CN" baseline="0" dirty="0" smtClean="0"/>
              <a:t>is</a:t>
            </a:r>
            <a:r>
              <a:rPr lang="zh-CN" altLang="en-US" baseline="0" dirty="0" smtClean="0"/>
              <a:t> </a:t>
            </a:r>
            <a:r>
              <a:rPr lang="en-US" altLang="zh-CN" baseline="0" dirty="0" smtClean="0"/>
              <a:t>clean-copy,</a:t>
            </a:r>
            <a:r>
              <a:rPr lang="zh-CN" altLang="en-US" baseline="0" dirty="0" smtClean="0"/>
              <a:t> </a:t>
            </a:r>
            <a:r>
              <a:rPr lang="en-US" altLang="zh-CN" baseline="0" dirty="0" smtClean="0"/>
              <a:t>the</a:t>
            </a:r>
            <a:r>
              <a:rPr lang="zh-CN" altLang="en-US" baseline="0" dirty="0" smtClean="0"/>
              <a:t> </a:t>
            </a:r>
            <a:r>
              <a:rPr lang="en-US" altLang="zh-CN" baseline="0" dirty="0" smtClean="0"/>
              <a:t>colored</a:t>
            </a:r>
            <a:r>
              <a:rPr lang="zh-CN" altLang="en-US" baseline="0" dirty="0" smtClean="0"/>
              <a:t> </a:t>
            </a:r>
            <a:r>
              <a:rPr lang="en-US" altLang="zh-CN" baseline="0" dirty="0" smtClean="0"/>
              <a:t>ones</a:t>
            </a:r>
            <a:r>
              <a:rPr lang="zh-CN" altLang="en-US" baseline="0" dirty="0" smtClean="0"/>
              <a:t> </a:t>
            </a:r>
            <a:r>
              <a:rPr lang="en-US" altLang="zh-CN" baseline="0" dirty="0" smtClean="0"/>
              <a:t>are</a:t>
            </a:r>
            <a:r>
              <a:rPr lang="zh-CN" altLang="en-US" baseline="0" dirty="0" smtClean="0"/>
              <a:t> </a:t>
            </a:r>
            <a:r>
              <a:rPr lang="en-US" altLang="zh-CN" baseline="0" dirty="0" smtClean="0"/>
              <a:t>dirty-copy.</a:t>
            </a:r>
          </a:p>
          <a:p>
            <a:r>
              <a:rPr lang="en-US" altLang="zh-CN" baseline="0" dirty="0" smtClean="0"/>
              <a:t>Node</a:t>
            </a:r>
            <a:r>
              <a:rPr lang="zh-CN" altLang="en-US" baseline="0" dirty="0" smtClean="0"/>
              <a:t> </a:t>
            </a:r>
            <a:r>
              <a:rPr lang="en-US" altLang="zh-CN" baseline="0" dirty="0" smtClean="0"/>
              <a:t>2</a:t>
            </a:r>
            <a:r>
              <a:rPr lang="zh-CN" altLang="en-US" baseline="0" dirty="0" smtClean="0"/>
              <a:t> </a:t>
            </a:r>
            <a:r>
              <a:rPr lang="en-US" altLang="zh-CN" baseline="0" dirty="0" smtClean="0"/>
              <a:t>and</a:t>
            </a:r>
            <a:r>
              <a:rPr lang="zh-CN" altLang="en-US" baseline="0" dirty="0" smtClean="0"/>
              <a:t> </a:t>
            </a:r>
            <a:r>
              <a:rPr lang="en-US" altLang="zh-CN" baseline="0" dirty="0" smtClean="0"/>
              <a:t>node</a:t>
            </a:r>
            <a:r>
              <a:rPr lang="zh-CN" altLang="en-US" baseline="0" dirty="0" smtClean="0"/>
              <a:t> </a:t>
            </a:r>
            <a:r>
              <a:rPr lang="en-US" altLang="zh-CN" baseline="0" dirty="0" smtClean="0"/>
              <a:t>3</a:t>
            </a:r>
            <a:r>
              <a:rPr lang="zh-CN" altLang="en-US" baseline="0" dirty="0" smtClean="0"/>
              <a:t> </a:t>
            </a:r>
            <a:r>
              <a:rPr lang="en-US" altLang="zh-CN" baseline="0" dirty="0" smtClean="0"/>
              <a:t>are</a:t>
            </a:r>
            <a:r>
              <a:rPr lang="zh-CN" altLang="en-US" baseline="0" dirty="0" smtClean="0"/>
              <a:t> </a:t>
            </a:r>
            <a:r>
              <a:rPr lang="en-US" altLang="zh-CN" baseline="0" dirty="0" smtClean="0"/>
              <a:t>the</a:t>
            </a:r>
            <a:r>
              <a:rPr lang="zh-CN" altLang="en-US" baseline="0" dirty="0" smtClean="0"/>
              <a:t> </a:t>
            </a:r>
            <a:r>
              <a:rPr lang="en-US" altLang="zh-CN" baseline="0" dirty="0" err="1" smtClean="0"/>
              <a:t>homenode</a:t>
            </a:r>
            <a:r>
              <a:rPr lang="zh-CN" altLang="en-US" baseline="0" dirty="0" smtClean="0"/>
              <a:t> </a:t>
            </a:r>
            <a:r>
              <a:rPr lang="en-US" altLang="zh-CN" baseline="0" dirty="0" smtClean="0"/>
              <a:t>of</a:t>
            </a:r>
            <a:r>
              <a:rPr lang="zh-CN" altLang="en-US" baseline="0" dirty="0" smtClean="0"/>
              <a:t> </a:t>
            </a:r>
            <a:r>
              <a:rPr lang="en-US" altLang="zh-CN" baseline="0" dirty="0" smtClean="0"/>
              <a:t>these</a:t>
            </a:r>
            <a:r>
              <a:rPr lang="zh-CN" altLang="en-US" baseline="0" dirty="0" smtClean="0"/>
              <a:t> </a:t>
            </a:r>
            <a:r>
              <a:rPr lang="en-US" altLang="zh-CN" baseline="0" dirty="0" smtClean="0"/>
              <a:t>2</a:t>
            </a:r>
            <a:r>
              <a:rPr lang="zh-CN" altLang="en-US" baseline="0" dirty="0" smtClean="0"/>
              <a:t> </a:t>
            </a:r>
            <a:r>
              <a:rPr lang="en-US" altLang="zh-CN" baseline="0" dirty="0" smtClean="0"/>
              <a:t>pages.</a:t>
            </a:r>
          </a:p>
          <a:p>
            <a:endParaRPr lang="en-US" dirty="0"/>
          </a:p>
          <a:p>
            <a:r>
              <a:rPr lang="en-US" altLang="zh-CN" dirty="0" smtClean="0"/>
              <a:t>Phase</a:t>
            </a:r>
            <a:r>
              <a:rPr lang="zh-CN" altLang="en-US" baseline="0" dirty="0" smtClean="0"/>
              <a:t> </a:t>
            </a:r>
            <a:r>
              <a:rPr lang="en-US" altLang="zh-CN" baseline="0" dirty="0" smtClean="0"/>
              <a:t>1,</a:t>
            </a:r>
            <a:r>
              <a:rPr lang="zh-CN" altLang="en-US" baseline="0" dirty="0" smtClean="0"/>
              <a:t> </a:t>
            </a:r>
            <a:r>
              <a:rPr lang="en-US" altLang="zh-CN" baseline="0" dirty="0" smtClean="0"/>
              <a:t>node</a:t>
            </a:r>
            <a:r>
              <a:rPr lang="zh-CN" altLang="en-US" baseline="0" dirty="0" smtClean="0"/>
              <a:t> </a:t>
            </a:r>
            <a:r>
              <a:rPr lang="en-US" altLang="zh-CN" baseline="0" dirty="0" smtClean="0"/>
              <a:t>1</a:t>
            </a:r>
            <a:r>
              <a:rPr lang="zh-CN" altLang="en-US" baseline="0" dirty="0" smtClean="0"/>
              <a:t> </a:t>
            </a:r>
            <a:r>
              <a:rPr lang="en-US" altLang="zh-CN" baseline="0" dirty="0" smtClean="0"/>
              <a:t>will</a:t>
            </a:r>
            <a:r>
              <a:rPr lang="zh-CN" altLang="en-US" baseline="0" dirty="0" smtClean="0"/>
              <a:t> </a:t>
            </a:r>
            <a:r>
              <a:rPr lang="en-US" altLang="zh-CN" baseline="0" dirty="0" smtClean="0"/>
              <a:t>send</a:t>
            </a:r>
            <a:r>
              <a:rPr lang="zh-CN" altLang="en-US" baseline="0" dirty="0" smtClean="0"/>
              <a:t> </a:t>
            </a:r>
            <a:r>
              <a:rPr lang="en-US" altLang="zh-CN" baseline="0" dirty="0" smtClean="0"/>
              <a:t>dirty</a:t>
            </a:r>
            <a:r>
              <a:rPr lang="zh-CN" altLang="en-US" baseline="0" dirty="0" smtClean="0"/>
              <a:t> </a:t>
            </a:r>
            <a:r>
              <a:rPr lang="en-US" altLang="zh-CN" baseline="0" dirty="0" smtClean="0"/>
              <a:t>pages</a:t>
            </a:r>
            <a:r>
              <a:rPr lang="zh-CN" altLang="en-US" baseline="0" dirty="0" smtClean="0"/>
              <a:t> </a:t>
            </a:r>
            <a:r>
              <a:rPr lang="en-US" altLang="zh-CN" baseline="0" dirty="0" smtClean="0"/>
              <a:t>to</a:t>
            </a:r>
            <a:r>
              <a:rPr lang="zh-CN" altLang="en-US" baseline="0" dirty="0" smtClean="0"/>
              <a:t> </a:t>
            </a:r>
            <a:r>
              <a:rPr lang="en-US" altLang="zh-CN" baseline="0" dirty="0" smtClean="0"/>
              <a:t>node</a:t>
            </a:r>
            <a:r>
              <a:rPr lang="zh-CN" altLang="en-US" baseline="0" dirty="0" smtClean="0"/>
              <a:t> </a:t>
            </a:r>
            <a:r>
              <a:rPr lang="en-US" altLang="zh-CN" baseline="0" dirty="0" smtClean="0"/>
              <a:t>2</a:t>
            </a:r>
            <a:r>
              <a:rPr lang="zh-CN" altLang="en-US" baseline="0" dirty="0" smtClean="0"/>
              <a:t> </a:t>
            </a:r>
            <a:r>
              <a:rPr lang="en-US" altLang="zh-CN" baseline="0" dirty="0" smtClean="0"/>
              <a:t>node</a:t>
            </a:r>
            <a:r>
              <a:rPr lang="zh-CN" altLang="en-US" baseline="0" dirty="0" smtClean="0"/>
              <a:t> </a:t>
            </a:r>
            <a:r>
              <a:rPr lang="en-US" altLang="zh-CN" baseline="0" dirty="0" smtClean="0"/>
              <a:t>3,</a:t>
            </a:r>
            <a:r>
              <a:rPr lang="zh-CN" altLang="en-US" baseline="0" dirty="0" smtClean="0"/>
              <a:t> </a:t>
            </a:r>
            <a:r>
              <a:rPr lang="en-US" altLang="zh-CN" baseline="0" dirty="0" smtClean="0"/>
              <a:t>which</a:t>
            </a:r>
            <a:r>
              <a:rPr lang="zh-CN" altLang="en-US" baseline="0" dirty="0" smtClean="0"/>
              <a:t> </a:t>
            </a:r>
            <a:r>
              <a:rPr lang="en-US" altLang="zh-CN" baseline="0" dirty="0" smtClean="0"/>
              <a:t>will</a:t>
            </a:r>
            <a:r>
              <a:rPr lang="zh-CN" altLang="en-US" baseline="0" dirty="0" smtClean="0"/>
              <a:t> </a:t>
            </a:r>
            <a:r>
              <a:rPr lang="en-US" altLang="zh-CN" baseline="0" dirty="0" smtClean="0"/>
              <a:t>create</a:t>
            </a:r>
            <a:r>
              <a:rPr lang="zh-CN" altLang="en-US" baseline="0" dirty="0" smtClean="0"/>
              <a:t> </a:t>
            </a:r>
            <a:r>
              <a:rPr lang="en-US" altLang="zh-CN" baseline="0" dirty="0" smtClean="0"/>
              <a:t>a</a:t>
            </a:r>
            <a:r>
              <a:rPr lang="zh-CN" altLang="en-US" baseline="0" dirty="0" smtClean="0"/>
              <a:t> </a:t>
            </a:r>
            <a:r>
              <a:rPr lang="en-US" altLang="zh-CN" baseline="0" dirty="0" smtClean="0"/>
              <a:t>persistent</a:t>
            </a:r>
            <a:r>
              <a:rPr lang="zh-CN" altLang="en-US" baseline="0" dirty="0" smtClean="0"/>
              <a:t> </a:t>
            </a:r>
            <a:r>
              <a:rPr lang="en-US" altLang="zh-CN" baseline="0" dirty="0" smtClean="0"/>
              <a:t>redo-log.</a:t>
            </a:r>
          </a:p>
          <a:p>
            <a:r>
              <a:rPr lang="en-US" altLang="zh-CN" baseline="0" dirty="0" smtClean="0"/>
              <a:t>Node</a:t>
            </a:r>
            <a:r>
              <a:rPr lang="zh-CN" altLang="en-US" baseline="0" dirty="0" smtClean="0"/>
              <a:t> </a:t>
            </a:r>
            <a:r>
              <a:rPr lang="en-US" altLang="zh-CN" baseline="0" dirty="0" smtClean="0"/>
              <a:t>1</a:t>
            </a:r>
            <a:r>
              <a:rPr lang="zh-CN" altLang="en-US" baseline="0" dirty="0" smtClean="0"/>
              <a:t> </a:t>
            </a:r>
            <a:r>
              <a:rPr lang="en-US" altLang="zh-CN" baseline="0" dirty="0" smtClean="0"/>
              <a:t>will</a:t>
            </a:r>
            <a:r>
              <a:rPr lang="zh-CN" altLang="en-US" baseline="0" dirty="0" smtClean="0"/>
              <a:t> </a:t>
            </a:r>
            <a:r>
              <a:rPr lang="en-US" altLang="zh-CN" baseline="0" dirty="0" smtClean="0"/>
              <a:t>proceed</a:t>
            </a:r>
            <a:r>
              <a:rPr lang="zh-CN" altLang="en-US" baseline="0" dirty="0" smtClean="0"/>
              <a:t> </a:t>
            </a:r>
            <a:r>
              <a:rPr lang="en-US" altLang="zh-CN" baseline="0" dirty="0" smtClean="0"/>
              <a:t>to</a:t>
            </a:r>
            <a:r>
              <a:rPr lang="zh-CN" altLang="en-US" baseline="0" dirty="0" smtClean="0"/>
              <a:t> </a:t>
            </a:r>
            <a:r>
              <a:rPr lang="en-US" altLang="zh-CN" baseline="0" dirty="0" smtClean="0"/>
              <a:t>phase</a:t>
            </a:r>
            <a:r>
              <a:rPr lang="zh-CN" altLang="en-US" baseline="0" dirty="0" smtClean="0"/>
              <a:t> </a:t>
            </a:r>
            <a:r>
              <a:rPr lang="en-US" altLang="zh-CN" baseline="0" dirty="0" smtClean="0"/>
              <a:t>2</a:t>
            </a:r>
            <a:r>
              <a:rPr lang="zh-CN" altLang="en-US" baseline="0" dirty="0" smtClean="0"/>
              <a:t> </a:t>
            </a:r>
            <a:r>
              <a:rPr lang="en-US" altLang="zh-CN" baseline="0" dirty="0" smtClean="0"/>
              <a:t>if</a:t>
            </a:r>
            <a:r>
              <a:rPr lang="zh-CN" altLang="en-US" baseline="0" dirty="0" smtClean="0"/>
              <a:t> </a:t>
            </a:r>
            <a:r>
              <a:rPr lang="en-US" altLang="zh-CN" baseline="0" dirty="0" smtClean="0"/>
              <a:t>and</a:t>
            </a:r>
            <a:r>
              <a:rPr lang="zh-CN" altLang="en-US" baseline="0" dirty="0" smtClean="0"/>
              <a:t> </a:t>
            </a:r>
            <a:r>
              <a:rPr lang="en-US" altLang="zh-CN" baseline="0" dirty="0" smtClean="0"/>
              <a:t>only</a:t>
            </a:r>
            <a:r>
              <a:rPr lang="zh-CN" altLang="en-US" baseline="0" dirty="0" smtClean="0"/>
              <a:t> </a:t>
            </a:r>
            <a:r>
              <a:rPr lang="en-US" altLang="zh-CN" baseline="0" dirty="0" smtClean="0"/>
              <a:t>if</a:t>
            </a:r>
            <a:r>
              <a:rPr lang="zh-CN" altLang="en-US" baseline="0" dirty="0" smtClean="0"/>
              <a:t> </a:t>
            </a:r>
            <a:r>
              <a:rPr lang="en-US" altLang="zh-CN" baseline="0" dirty="0" smtClean="0"/>
              <a:t>both</a:t>
            </a:r>
            <a:r>
              <a:rPr lang="zh-CN" altLang="en-US" baseline="0" dirty="0" smtClean="0"/>
              <a:t> </a:t>
            </a:r>
            <a:r>
              <a:rPr lang="en-US" altLang="zh-CN" baseline="0" dirty="0" smtClean="0"/>
              <a:t>node</a:t>
            </a:r>
            <a:r>
              <a:rPr lang="zh-CN" altLang="en-US" baseline="0" dirty="0" smtClean="0"/>
              <a:t> </a:t>
            </a:r>
            <a:r>
              <a:rPr lang="en-US" altLang="zh-CN" baseline="0" dirty="0" smtClean="0"/>
              <a:t>2</a:t>
            </a:r>
            <a:r>
              <a:rPr lang="zh-CN" altLang="en-US" baseline="0" dirty="0" smtClean="0"/>
              <a:t> </a:t>
            </a:r>
            <a:r>
              <a:rPr lang="en-US" altLang="zh-CN" baseline="0" dirty="0" smtClean="0"/>
              <a:t>and</a:t>
            </a:r>
            <a:r>
              <a:rPr lang="zh-CN" altLang="en-US" baseline="0" dirty="0" smtClean="0"/>
              <a:t> </a:t>
            </a:r>
            <a:r>
              <a:rPr lang="en-US" altLang="zh-CN" baseline="0" dirty="0" smtClean="0"/>
              <a:t>node</a:t>
            </a:r>
            <a:r>
              <a:rPr lang="zh-CN" altLang="en-US" baseline="0" dirty="0" smtClean="0"/>
              <a:t> </a:t>
            </a:r>
            <a:r>
              <a:rPr lang="en-US" altLang="zh-CN" baseline="0" dirty="0" smtClean="0"/>
              <a:t>3</a:t>
            </a:r>
            <a:r>
              <a:rPr lang="zh-CN" altLang="en-US" baseline="0" dirty="0" smtClean="0"/>
              <a:t> </a:t>
            </a:r>
            <a:r>
              <a:rPr lang="en-US" altLang="zh-CN" baseline="0" dirty="0" smtClean="0"/>
              <a:t>reply</a:t>
            </a:r>
            <a:r>
              <a:rPr lang="zh-CN" altLang="en-US" baseline="0" dirty="0" smtClean="0"/>
              <a:t> </a:t>
            </a:r>
            <a:r>
              <a:rPr lang="en-US" altLang="zh-CN" baseline="0" dirty="0" smtClean="0"/>
              <a:t>success.</a:t>
            </a:r>
          </a:p>
          <a:p>
            <a:endParaRPr lang="en-US" baseline="0" dirty="0" smtClean="0"/>
          </a:p>
          <a:p>
            <a:r>
              <a:rPr lang="en-US" altLang="zh-CN" baseline="0" dirty="0" smtClean="0"/>
              <a:t>Phase</a:t>
            </a:r>
            <a:r>
              <a:rPr lang="zh-CN" altLang="en-US" baseline="0" dirty="0" smtClean="0"/>
              <a:t> </a:t>
            </a:r>
            <a:r>
              <a:rPr lang="en-US" altLang="zh-CN" baseline="0" dirty="0" smtClean="0"/>
              <a:t>2,</a:t>
            </a:r>
            <a:r>
              <a:rPr lang="zh-CN" altLang="en-US" baseline="0" dirty="0" smtClean="0"/>
              <a:t> </a:t>
            </a:r>
            <a:r>
              <a:rPr lang="en-US" altLang="zh-CN" baseline="0" dirty="0" smtClean="0"/>
              <a:t>node</a:t>
            </a:r>
            <a:r>
              <a:rPr lang="zh-CN" altLang="en-US" baseline="0" dirty="0" smtClean="0"/>
              <a:t> </a:t>
            </a:r>
            <a:r>
              <a:rPr lang="en-US" altLang="zh-CN" baseline="0" dirty="0" smtClean="0"/>
              <a:t>1</a:t>
            </a:r>
            <a:r>
              <a:rPr lang="zh-CN" altLang="en-US" baseline="0" dirty="0" smtClean="0"/>
              <a:t> </a:t>
            </a:r>
            <a:r>
              <a:rPr lang="en-US" altLang="zh-CN" baseline="0" dirty="0" smtClean="0"/>
              <a:t>just</a:t>
            </a:r>
            <a:r>
              <a:rPr lang="zh-CN" altLang="en-US" baseline="0" dirty="0" smtClean="0"/>
              <a:t> </a:t>
            </a:r>
            <a:r>
              <a:rPr lang="en-US" altLang="zh-CN" baseline="0" dirty="0" smtClean="0"/>
              <a:t>send</a:t>
            </a:r>
            <a:r>
              <a:rPr lang="zh-CN" altLang="en-US" baseline="0" dirty="0" smtClean="0"/>
              <a:t> </a:t>
            </a:r>
            <a:r>
              <a:rPr lang="en-US" altLang="zh-CN" baseline="0" dirty="0" smtClean="0"/>
              <a:t>a</a:t>
            </a:r>
            <a:r>
              <a:rPr lang="zh-CN" altLang="en-US" baseline="0" dirty="0" smtClean="0"/>
              <a:t> </a:t>
            </a:r>
            <a:r>
              <a:rPr lang="en-US" altLang="zh-CN" baseline="0" dirty="0" smtClean="0"/>
              <a:t>command</a:t>
            </a:r>
            <a:r>
              <a:rPr lang="zh-CN" altLang="en-US" baseline="0" dirty="0" smtClean="0"/>
              <a:t> </a:t>
            </a:r>
            <a:r>
              <a:rPr lang="en-US" altLang="zh-CN" baseline="0" dirty="0" smtClean="0"/>
              <a:t>to</a:t>
            </a:r>
            <a:r>
              <a:rPr lang="zh-CN" altLang="en-US" baseline="0" dirty="0" smtClean="0"/>
              <a:t> </a:t>
            </a:r>
            <a:r>
              <a:rPr lang="en-US" altLang="zh-CN" baseline="0" dirty="0" smtClean="0"/>
              <a:t>2</a:t>
            </a:r>
            <a:r>
              <a:rPr lang="zh-CN" altLang="en-US" baseline="0" dirty="0" smtClean="0"/>
              <a:t> </a:t>
            </a:r>
            <a:r>
              <a:rPr lang="en-US" altLang="zh-CN" baseline="0" dirty="0" smtClean="0"/>
              <a:t>and</a:t>
            </a:r>
            <a:r>
              <a:rPr lang="zh-CN" altLang="en-US" baseline="0" dirty="0" smtClean="0"/>
              <a:t> </a:t>
            </a:r>
            <a:r>
              <a:rPr lang="en-US" altLang="zh-CN" baseline="0" dirty="0" smtClean="0"/>
              <a:t>3.</a:t>
            </a:r>
          </a:p>
          <a:p>
            <a:endParaRPr lang="en-US" baseline="0" dirty="0" smtClean="0"/>
          </a:p>
          <a:p>
            <a:r>
              <a:rPr lang="en-US" altLang="zh-CN" baseline="0" dirty="0" smtClean="0"/>
              <a:t>Prep</a:t>
            </a:r>
            <a:endParaRPr lang="en-US" dirty="0" smtClean="0"/>
          </a:p>
        </p:txBody>
      </p:sp>
      <p:sp>
        <p:nvSpPr>
          <p:cNvPr id="4" name="Slide Number Placeholder 3"/>
          <p:cNvSpPr>
            <a:spLocks noGrp="1"/>
          </p:cNvSpPr>
          <p:nvPr>
            <p:ph type="sldNum" sz="quarter" idx="10"/>
          </p:nvPr>
        </p:nvSpPr>
        <p:spPr/>
        <p:txBody>
          <a:bodyPr/>
          <a:lstStyle/>
          <a:p>
            <a:fld id="{FF9D3E2D-FC09-1E4C-8426-B177C1BC99A9}" type="slidenum">
              <a:rPr lang="en-US" smtClean="0"/>
              <a:t>31</a:t>
            </a:fld>
            <a:endParaRPr lang="en-US"/>
          </a:p>
        </p:txBody>
      </p:sp>
    </p:spTree>
    <p:extLst>
      <p:ext uri="{BB962C8B-B14F-4D97-AF65-F5344CB8AC3E}">
        <p14:creationId xmlns:p14="http://schemas.microsoft.com/office/powerpoint/2010/main" val="140940973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Morphabale</a:t>
            </a:r>
            <a:r>
              <a:rPr lang="en-US" sz="1200" kern="1200" dirty="0" smtClean="0">
                <a:solidFill>
                  <a:schemeClr val="tx1"/>
                </a:solidFill>
                <a:effectLst/>
                <a:latin typeface="+mn-lt"/>
                <a:ea typeface="+mn-ea"/>
                <a:cs typeface="+mn-cs"/>
              </a:rPr>
              <a:t> page states means one PM page can serve one purpose at a time, and another purpose at another time. These states can change with various activities.</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It is not simple, because we need to first take care of coherence, which is a result of multiple copies that applications can access, and applications want to access them in a coherent way. That is the traditional coherence DSM systems provide. </a:t>
            </a:r>
            <a:r>
              <a:rPr lang="en-US" sz="1200" b="1" kern="1200" dirty="0" smtClean="0">
                <a:solidFill>
                  <a:schemeClr val="tx1"/>
                </a:solidFill>
                <a:effectLst/>
                <a:latin typeface="+mn-lt"/>
                <a:ea typeface="+mn-ea"/>
                <a:cs typeface="+mn-cs"/>
              </a:rPr>
              <a:t>And with the same form of redundancy</a:t>
            </a:r>
            <a:r>
              <a:rPr lang="en-US" sz="1200" kern="1200" dirty="0" smtClean="0">
                <a:solidFill>
                  <a:schemeClr val="tx1"/>
                </a:solidFill>
                <a:effectLst/>
                <a:latin typeface="+mn-lt"/>
                <a:ea typeface="+mn-ea"/>
                <a:cs typeface="+mn-cs"/>
              </a:rPr>
              <a:t>, we should also make sure data is reliable even when failure happens. The interesting thing is when failure happens, if we are not careful, not only make inconsistent states, but worse the states will be persistent.</a:t>
            </a:r>
          </a:p>
        </p:txBody>
      </p:sp>
      <p:sp>
        <p:nvSpPr>
          <p:cNvPr id="4" name="Slide Number Placeholder 3"/>
          <p:cNvSpPr>
            <a:spLocks noGrp="1"/>
          </p:cNvSpPr>
          <p:nvPr>
            <p:ph type="sldNum" sz="quarter" idx="10"/>
          </p:nvPr>
        </p:nvSpPr>
        <p:spPr/>
        <p:txBody>
          <a:bodyPr/>
          <a:lstStyle/>
          <a:p>
            <a:fld id="{DF598CBC-A78A-1E42-9902-546AE29F983F}" type="slidenum">
              <a:rPr lang="en-US" smtClean="0"/>
              <a:t>32</a:t>
            </a:fld>
            <a:endParaRPr lang="en-US"/>
          </a:p>
        </p:txBody>
      </p:sp>
    </p:spTree>
    <p:extLst>
      <p:ext uri="{BB962C8B-B14F-4D97-AF65-F5344CB8AC3E}">
        <p14:creationId xmlns:p14="http://schemas.microsoft.com/office/powerpoint/2010/main" val="69648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In the past few years, there have been a lot great research work about PM. There are PM-based filesystems, PM-based heaps, PM-based transaction and loggings systems. However, all those previous work are on a single machine environment.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3</a:t>
            </a:fld>
            <a:endParaRPr lang="en-US"/>
          </a:p>
        </p:txBody>
      </p:sp>
    </p:spTree>
    <p:extLst>
      <p:ext uri="{BB962C8B-B14F-4D97-AF65-F5344CB8AC3E}">
        <p14:creationId xmlns:p14="http://schemas.microsoft.com/office/powerpoint/2010/main" val="11423409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err="1" smtClean="0">
                <a:solidFill>
                  <a:schemeClr val="tx1"/>
                </a:solidFill>
                <a:effectLst/>
                <a:latin typeface="+mn-lt"/>
                <a:ea typeface="+mn-ea"/>
                <a:cs typeface="+mn-cs"/>
              </a:rPr>
              <a:t>Mojim</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was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our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previous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work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on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providing</a:t>
            </a:r>
            <a:r>
              <a:rPr lang="zh-CN" altLang="en-US" sz="1200" kern="1200" baseline="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efficient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PM</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replication and Octopus is a </a:t>
            </a:r>
            <a:r>
              <a:rPr lang="en-US" altLang="zh-CN" sz="1200" kern="1200" dirty="0" smtClean="0">
                <a:solidFill>
                  <a:schemeClr val="tx1"/>
                </a:solidFill>
                <a:effectLst/>
                <a:latin typeface="+mn-lt"/>
                <a:ea typeface="+mn-ea"/>
                <a:cs typeface="+mn-cs"/>
              </a:rPr>
              <a:t>work</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published</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this</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year</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builds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pm-based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dist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fs</a:t>
            </a:r>
            <a:r>
              <a:rPr lang="en-US" sz="1200" kern="1200" dirty="0" smtClean="0">
                <a:solidFill>
                  <a:schemeClr val="tx1"/>
                </a:solidFill>
                <a:effectLst/>
                <a:latin typeface="+mn-lt"/>
                <a:ea typeface="+mn-ea"/>
                <a:cs typeface="+mn-cs"/>
              </a:rPr>
              <a:t>.</a:t>
            </a:r>
          </a:p>
          <a:p>
            <a:endParaRPr lang="en-US" sz="1200" kern="1200" dirty="0" smtClean="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These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works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took</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initial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steps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towards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using</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PM</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in</a:t>
            </a:r>
            <a:r>
              <a:rPr lang="zh-CN" altLang="en-US" sz="1200" kern="1200" baseline="0" dirty="0" smtClean="0">
                <a:solidFill>
                  <a:schemeClr val="tx1"/>
                </a:solidFill>
                <a:effectLst/>
                <a:latin typeface="+mn-lt"/>
                <a:ea typeface="+mn-ea"/>
                <a:cs typeface="+mn-cs"/>
              </a:rPr>
              <a:t> </a:t>
            </a:r>
            <a:r>
              <a:rPr lang="en-US" altLang="zh-CN" sz="1200" kern="1200" baseline="0" dirty="0" err="1" smtClean="0">
                <a:solidFill>
                  <a:schemeClr val="tx1"/>
                </a:solidFill>
                <a:effectLst/>
                <a:latin typeface="+mn-lt"/>
                <a:ea typeface="+mn-ea"/>
                <a:cs typeface="+mn-cs"/>
              </a:rPr>
              <a:t>datacetners</a:t>
            </a:r>
            <a:r>
              <a:rPr lang="en-US" altLang="zh-CN" sz="1200" kern="1200" baseline="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but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they</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did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not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solve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problems</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In</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datacenters,</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things will fail</a:t>
            </a:r>
            <a:r>
              <a:rPr lang="en-US" altLang="zh-CN" sz="1200" kern="1200" dirty="0" smtClean="0">
                <a:solidFill>
                  <a:schemeClr val="tx1"/>
                </a:solidFill>
                <a:effectLst/>
                <a:latin typeface="+mn-lt"/>
                <a:ea typeface="+mn-ea"/>
                <a:cs typeface="+mn-cs"/>
              </a:rPr>
              <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When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failure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happens,</a:t>
            </a:r>
            <a:r>
              <a:rPr lang="en-US" sz="1200" kern="1200" dirty="0" smtClean="0">
                <a:solidFill>
                  <a:schemeClr val="tx1"/>
                </a:solidFill>
                <a:effectLst/>
                <a:latin typeface="+mn-lt"/>
                <a:ea typeface="+mn-ea"/>
                <a:cs typeface="+mn-cs"/>
              </a:rPr>
              <a:t> software need to </a:t>
            </a:r>
            <a:r>
              <a:rPr lang="en-US" altLang="zh-CN" sz="1200" kern="1200" dirty="0" smtClean="0">
                <a:solidFill>
                  <a:schemeClr val="tx1"/>
                </a:solidFill>
                <a:effectLst/>
                <a:latin typeface="+mn-lt"/>
                <a:ea typeface="+mn-ea"/>
                <a:cs typeface="+mn-cs"/>
              </a:rPr>
              <a:t>ensure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that</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user</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data</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safe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and</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can</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still</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be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accessed</a:t>
            </a:r>
            <a:r>
              <a:rPr lang="en-US" altLang="zh-CN" sz="1200" kern="1200" dirty="0" smtClean="0">
                <a:solidFill>
                  <a:schemeClr val="tx1"/>
                </a:solidFill>
                <a:effectLst/>
                <a:latin typeface="+mn-lt"/>
                <a:ea typeface="+mn-ea"/>
                <a:cs typeface="+mn-cs"/>
              </a:rPr>
              <a:t>.</a:t>
            </a:r>
          </a:p>
        </p:txBody>
      </p:sp>
      <p:sp>
        <p:nvSpPr>
          <p:cNvPr id="4" name="Slide Number Placeholder 3"/>
          <p:cNvSpPr>
            <a:spLocks noGrp="1"/>
          </p:cNvSpPr>
          <p:nvPr>
            <p:ph type="sldNum" sz="quarter" idx="10"/>
          </p:nvPr>
        </p:nvSpPr>
        <p:spPr/>
        <p:txBody>
          <a:bodyPr/>
          <a:lstStyle/>
          <a:p>
            <a:fld id="{DF598CBC-A78A-1E42-9902-546AE29F983F}" type="slidenum">
              <a:rPr lang="en-US" smtClean="0"/>
              <a:t>4</a:t>
            </a:fld>
            <a:endParaRPr lang="en-US"/>
          </a:p>
        </p:txBody>
      </p:sp>
    </p:spTree>
    <p:extLst>
      <p:ext uri="{BB962C8B-B14F-4D97-AF65-F5344CB8AC3E}">
        <p14:creationId xmlns:p14="http://schemas.microsoft.com/office/powerpoint/2010/main" val="1268902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We took a significant step towards using PM in datacenters by proposing a new model</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called</a:t>
            </a:r>
            <a:r>
              <a:rPr lang="en-US" sz="1200" kern="1200" dirty="0" smtClean="0">
                <a:solidFill>
                  <a:schemeClr val="tx1"/>
                </a:solidFill>
                <a:effectLst/>
                <a:latin typeface="+mn-lt"/>
                <a:ea typeface="+mn-ea"/>
                <a:cs typeface="+mn-cs"/>
              </a:rPr>
              <a:t>: Distributed Shared Persistent Memory, or DSPM.</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You may wonder what DSPM is. From the name, you can see something familiar that you already know, which is Distributed Shared Memory.</a:t>
            </a:r>
            <a:endParaRPr lang="en-US" sz="1800" b="1" kern="1200" baseline="0" dirty="0" smtClean="0">
              <a:solidFill>
                <a:srgbClr val="FF0000"/>
              </a:solidFill>
              <a:effectLst/>
              <a:latin typeface="+mn-lt"/>
              <a:ea typeface="+mn-ea"/>
              <a:cs typeface="+mn-cs"/>
            </a:endParaRPr>
          </a:p>
          <a:p>
            <a:r>
              <a:rPr lang="en-US" altLang="zh-CN" sz="1800" b="1" kern="1200" baseline="0" dirty="0" smtClean="0">
                <a:solidFill>
                  <a:srgbClr val="FF0000"/>
                </a:solidFill>
                <a:effectLst/>
                <a:latin typeface="+mn-lt"/>
                <a:ea typeface="+mn-ea"/>
                <a:cs typeface="+mn-cs"/>
              </a:rPr>
              <a:t>DSM</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is</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a</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popular</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concept</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back</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in</a:t>
            </a:r>
            <a:r>
              <a:rPr lang="zh-CN" altLang="en-US" sz="1800" b="1" kern="1200" baseline="0" dirty="0" smtClean="0">
                <a:solidFill>
                  <a:srgbClr val="FF0000"/>
                </a:solidFill>
                <a:effectLst/>
                <a:latin typeface="+mn-lt"/>
                <a:ea typeface="+mn-ea"/>
                <a:cs typeface="+mn-cs"/>
              </a:rPr>
              <a:t> </a:t>
            </a:r>
            <a:r>
              <a:rPr lang="en-US" altLang="zh-CN" sz="1800" b="1" kern="1200" baseline="0" dirty="0" smtClean="0">
                <a:solidFill>
                  <a:srgbClr val="FF0000"/>
                </a:solidFill>
                <a:effectLst/>
                <a:latin typeface="+mn-lt"/>
                <a:ea typeface="+mn-ea"/>
                <a:cs typeface="+mn-cs"/>
              </a:rPr>
              <a:t>90s.</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5</a:t>
            </a:fld>
            <a:endParaRPr lang="en-US"/>
          </a:p>
        </p:txBody>
      </p:sp>
    </p:spTree>
    <p:extLst>
      <p:ext uri="{BB962C8B-B14F-4D97-AF65-F5344CB8AC3E}">
        <p14:creationId xmlns:p14="http://schemas.microsoft.com/office/powerpoint/2010/main" val="198479037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So, like DSM, DSPM also supports </a:t>
            </a:r>
            <a:r>
              <a:rPr lang="en-US" altLang="zh-CN" sz="1200" kern="1200" dirty="0" smtClean="0">
                <a:solidFill>
                  <a:schemeClr val="tx1"/>
                </a:solidFill>
                <a:effectLst/>
                <a:latin typeface="+mn-lt"/>
                <a:ea typeface="+mn-ea"/>
                <a:cs typeface="+mn-cs"/>
              </a:rPr>
              <a:t>native</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memory load/store, it also allows memory sharing.</a:t>
            </a:r>
          </a:p>
          <a:p>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r>
              <a:rPr lang="en-US" altLang="zh-CN" sz="1200" kern="1200" dirty="0" smtClean="0">
                <a:solidFill>
                  <a:schemeClr val="tx1"/>
                </a:solidFill>
                <a:effectLst/>
                <a:latin typeface="+mn-lt"/>
                <a:ea typeface="+mn-ea"/>
                <a:cs typeface="+mn-cs"/>
              </a:rPr>
              <a:t>Then</a:t>
            </a:r>
            <a:r>
              <a:rPr lang="en-US" sz="1200" kern="1200" dirty="0" smtClean="0">
                <a:solidFill>
                  <a:schemeClr val="tx1"/>
                </a:solidFill>
                <a:effectLst/>
                <a:latin typeface="+mn-lt"/>
                <a:ea typeface="+mn-ea"/>
                <a:cs typeface="+mn-cs"/>
              </a:rPr>
              <a:t> what is different here? Yes, Persistent. Adding persistence means adding 2 </a:t>
            </a:r>
            <a:r>
              <a:rPr lang="en-US" sz="1200" b="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requirements. First, persistence means we need a way to name the data, so DSPM needs </a:t>
            </a:r>
            <a:r>
              <a:rPr lang="en-US" sz="1200" b="1" kern="1200" dirty="0" smtClean="0">
                <a:solidFill>
                  <a:schemeClr val="tx1"/>
                </a:solidFill>
                <a:effectLst/>
                <a:latin typeface="+mn-lt"/>
                <a:ea typeface="+mn-ea"/>
                <a:cs typeface="+mn-cs"/>
              </a:rPr>
              <a:t>persistent naming</a:t>
            </a:r>
            <a:r>
              <a:rPr lang="en-US" sz="1200" kern="1200" dirty="0" smtClean="0">
                <a:solidFill>
                  <a:schemeClr val="tx1"/>
                </a:solidFill>
                <a:effectLst/>
                <a:latin typeface="+mn-lt"/>
                <a:ea typeface="+mn-ea"/>
                <a:cs typeface="+mn-cs"/>
              </a:rPr>
              <a:t>. Second, adding persistence means we need to make sure even things fail, the data is still safe and can be accessed, that is why DSPM needs to provide data durability and reliability guarantees.</a:t>
            </a:r>
          </a:p>
          <a:p>
            <a:endParaRPr lang="en-US" dirty="0"/>
          </a:p>
        </p:txBody>
      </p:sp>
      <p:sp>
        <p:nvSpPr>
          <p:cNvPr id="4" name="Slide Number Placeholder 3"/>
          <p:cNvSpPr>
            <a:spLocks noGrp="1"/>
          </p:cNvSpPr>
          <p:nvPr>
            <p:ph type="sldNum" sz="quarter" idx="10"/>
          </p:nvPr>
        </p:nvSpPr>
        <p:spPr/>
        <p:txBody>
          <a:bodyPr/>
          <a:lstStyle/>
          <a:p>
            <a:fld id="{DF598CBC-A78A-1E42-9902-546AE29F983F}" type="slidenum">
              <a:rPr lang="en-US" smtClean="0"/>
              <a:t>6</a:t>
            </a:fld>
            <a:endParaRPr lang="en-US"/>
          </a:p>
        </p:txBody>
      </p:sp>
    </p:spTree>
    <p:extLst>
      <p:ext uri="{BB962C8B-B14F-4D97-AF65-F5344CB8AC3E}">
        <p14:creationId xmlns:p14="http://schemas.microsoft.com/office/powerpoint/2010/main" val="10007467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CN" sz="1200" kern="1200" dirty="0" smtClean="0">
                <a:solidFill>
                  <a:schemeClr val="tx1"/>
                </a:solidFill>
                <a:effectLst/>
                <a:latin typeface="+mn-lt"/>
                <a:ea typeface="+mn-ea"/>
                <a:cs typeface="+mn-cs"/>
              </a:rPr>
              <a:t>Then</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what is different here? Yes, Persistent. Adding persistence means adding 2 </a:t>
            </a:r>
            <a:r>
              <a:rPr lang="en-US" sz="1200" b="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requirements. First, persistence means we need a way to name the data, so DSPM needs </a:t>
            </a:r>
            <a:r>
              <a:rPr lang="en-US" sz="1200" b="1" kern="1200" dirty="0" smtClean="0">
                <a:solidFill>
                  <a:schemeClr val="tx1"/>
                </a:solidFill>
                <a:effectLst/>
                <a:latin typeface="+mn-lt"/>
                <a:ea typeface="+mn-ea"/>
                <a:cs typeface="+mn-cs"/>
              </a:rPr>
              <a:t>persistent naming</a:t>
            </a:r>
            <a:r>
              <a:rPr lang="en-US" sz="1200" kern="1200" dirty="0" smtClean="0">
                <a:solidFill>
                  <a:schemeClr val="tx1"/>
                </a:solidFill>
                <a:effectLst/>
                <a:latin typeface="+mn-lt"/>
                <a:ea typeface="+mn-ea"/>
                <a:cs typeface="+mn-cs"/>
              </a:rPr>
              <a:t>. Second, adding persistence means we need to make sure even things fail, the data is still safe and can be accessed, that is why DSPM needs to provide data durability and reliability guarantees.</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7</a:t>
            </a:fld>
            <a:endParaRPr lang="en-US"/>
          </a:p>
        </p:txBody>
      </p:sp>
    </p:spTree>
    <p:extLst>
      <p:ext uri="{BB962C8B-B14F-4D97-AF65-F5344CB8AC3E}">
        <p14:creationId xmlns:p14="http://schemas.microsoft.com/office/powerpoint/2010/main" val="96646989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what is different here? Yes, Persistent. Adding persistence means adding 2 </a:t>
            </a:r>
            <a:r>
              <a:rPr lang="en-US" sz="1200" b="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requirements. First, persistence means we need a way to name the data, so DSPM needs </a:t>
            </a:r>
            <a:r>
              <a:rPr lang="en-US" sz="1200" b="1" kern="1200" dirty="0" smtClean="0">
                <a:solidFill>
                  <a:schemeClr val="tx1"/>
                </a:solidFill>
                <a:effectLst/>
                <a:latin typeface="+mn-lt"/>
                <a:ea typeface="+mn-ea"/>
                <a:cs typeface="+mn-cs"/>
              </a:rPr>
              <a:t>persistent naming</a:t>
            </a:r>
            <a:r>
              <a:rPr lang="en-US" sz="1200" kern="1200" dirty="0" smtClean="0">
                <a:solidFill>
                  <a:schemeClr val="tx1"/>
                </a:solidFill>
                <a:effectLst/>
                <a:latin typeface="+mn-lt"/>
                <a:ea typeface="+mn-ea"/>
                <a:cs typeface="+mn-cs"/>
              </a:rPr>
              <a:t>. Second, adding persistence means we need to make sure even things fail, the data is still saf</a:t>
            </a:r>
            <a:r>
              <a:rPr lang="en-US" altLang="zh-CN" sz="1200" kern="1200" dirty="0" smtClean="0">
                <a:solidFill>
                  <a:schemeClr val="tx1"/>
                </a:solidFill>
                <a:effectLst/>
                <a:latin typeface="+mn-lt"/>
                <a:ea typeface="+mn-ea"/>
                <a:cs typeface="+mn-cs"/>
              </a:rPr>
              <a:t>e.</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a:t>
            </a:r>
            <a:r>
              <a:rPr lang="en-US" sz="1200" kern="1200" dirty="0" smtClean="0">
                <a:solidFill>
                  <a:schemeClr val="tx1"/>
                </a:solidFill>
                <a:effectLst/>
                <a:latin typeface="+mn-lt"/>
                <a:ea typeface="+mn-ea"/>
                <a:cs typeface="+mn-cs"/>
              </a:rPr>
              <a:t>hat is why DSPM needs to provide data durability and reliability guarantees.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above used to be taken care of by distributed shared memory, and the bottom half used to be taken care of by distributed storage systems. The reason why they are built separately is because </a:t>
            </a:r>
            <a:r>
              <a:rPr lang="en-US" sz="1200" b="1" kern="1200" dirty="0" smtClean="0">
                <a:solidFill>
                  <a:schemeClr val="tx1"/>
                </a:solidFill>
                <a:effectLst/>
                <a:latin typeface="+mn-lt"/>
                <a:ea typeface="+mn-ea"/>
                <a:cs typeface="+mn-cs"/>
              </a:rPr>
              <a:t>early</a:t>
            </a:r>
            <a:r>
              <a:rPr lang="en-US" sz="1200" kern="1200" dirty="0" smtClean="0">
                <a:solidFill>
                  <a:schemeClr val="tx1"/>
                </a:solidFill>
                <a:effectLst/>
                <a:latin typeface="+mn-lt"/>
                <a:ea typeface="+mn-ea"/>
                <a:cs typeface="+mn-cs"/>
              </a:rPr>
              <a:t> we </a:t>
            </a:r>
            <a:r>
              <a:rPr lang="en-US" sz="1200" b="1" kern="1200" dirty="0" smtClean="0">
                <a:solidFill>
                  <a:schemeClr val="tx1"/>
                </a:solidFill>
                <a:effectLst/>
                <a:latin typeface="+mn-lt"/>
                <a:ea typeface="+mn-ea"/>
                <a:cs typeface="+mn-cs"/>
              </a:rPr>
              <a:t>only</a:t>
            </a:r>
            <a:r>
              <a:rPr lang="en-US" sz="1200" kern="1200" dirty="0" smtClean="0">
                <a:solidFill>
                  <a:schemeClr val="tx1"/>
                </a:solidFill>
                <a:effectLst/>
                <a:latin typeface="+mn-lt"/>
                <a:ea typeface="+mn-ea"/>
                <a:cs typeface="+mn-cs"/>
              </a:rPr>
              <a:t> have DRAM and Disk. Now the hardware supports these 2 things at the same time, so we believe the software should also support this in one layer. That is our </a:t>
            </a:r>
            <a:r>
              <a:rPr lang="en-US" sz="1200" b="1" kern="1200" dirty="0" smtClean="0">
                <a:solidFill>
                  <a:schemeClr val="tx1"/>
                </a:solidFill>
                <a:effectLst/>
                <a:latin typeface="+mn-lt"/>
                <a:ea typeface="+mn-ea"/>
                <a:cs typeface="+mn-cs"/>
              </a:rPr>
              <a:t>main idea</a:t>
            </a:r>
            <a:r>
              <a:rPr lang="en-US" sz="1200" kern="1200" dirty="0" smtClean="0">
                <a:solidFill>
                  <a:schemeClr val="tx1"/>
                </a:solidFill>
                <a:effectLst/>
                <a:latin typeface="+mn-lt"/>
                <a:ea typeface="+mn-ea"/>
                <a:cs typeface="+mn-cs"/>
              </a:rPr>
              <a:t> of building DSPM model, that is using </a:t>
            </a:r>
            <a:r>
              <a:rPr lang="en-US" sz="1200" b="1" kern="1200" dirty="0" smtClean="0">
                <a:solidFill>
                  <a:schemeClr val="tx1"/>
                </a:solidFill>
                <a:effectLst/>
                <a:latin typeface="+mn-lt"/>
                <a:ea typeface="+mn-ea"/>
                <a:cs typeface="+mn-cs"/>
              </a:rPr>
              <a:t>one layer</a:t>
            </a:r>
            <a:r>
              <a:rPr lang="en-US" sz="1200" kern="1200" dirty="0" smtClean="0">
                <a:solidFill>
                  <a:schemeClr val="tx1"/>
                </a:solidFill>
                <a:effectLst/>
                <a:latin typeface="+mn-lt"/>
                <a:ea typeface="+mn-ea"/>
                <a:cs typeface="+mn-cs"/>
              </a:rPr>
              <a:t> to integrate </a:t>
            </a:r>
            <a:r>
              <a:rPr lang="en-US" sz="1200" b="1" kern="1200" dirty="0" smtClean="0">
                <a:solidFill>
                  <a:schemeClr val="tx1"/>
                </a:solidFill>
                <a:effectLst/>
                <a:latin typeface="+mn-lt"/>
                <a:ea typeface="+mn-ea"/>
                <a:cs typeface="+mn-cs"/>
              </a:rPr>
              <a:t>both</a:t>
            </a:r>
            <a:r>
              <a:rPr lang="en-US" sz="1200" kern="1200" dirty="0" smtClean="0">
                <a:solidFill>
                  <a:schemeClr val="tx1"/>
                </a:solidFill>
                <a:effectLst/>
                <a:latin typeface="+mn-lt"/>
                <a:ea typeface="+mn-ea"/>
                <a:cs typeface="+mn-cs"/>
              </a:rPr>
              <a:t> distributed memory and distributed storage.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extra layers,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more data marshaling/</a:t>
            </a:r>
            <a:r>
              <a:rPr lang="en-US" sz="1200" kern="1200" dirty="0" err="1" smtClean="0">
                <a:solidFill>
                  <a:schemeClr val="tx1"/>
                </a:solidFill>
                <a:effectLst/>
                <a:latin typeface="+mn-lt"/>
                <a:ea typeface="+mn-ea"/>
                <a:cs typeface="+mn-cs"/>
              </a:rPr>
              <a:t>unmarshali­ng</a:t>
            </a:r>
            <a:r>
              <a:rPr lang="en-US" sz="1200" kern="1200" dirty="0" smtClean="0">
                <a:solidFill>
                  <a:schemeClr val="tx1"/>
                </a:solidFill>
                <a:effectLst/>
                <a:latin typeface="+mn-lt"/>
                <a:ea typeface="+mn-ea"/>
                <a:cs typeface="+mn-cs"/>
              </a:rPr>
              <a:t>.</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8</a:t>
            </a:fld>
            <a:endParaRPr lang="en-US"/>
          </a:p>
        </p:txBody>
      </p:sp>
    </p:spTree>
    <p:extLst>
      <p:ext uri="{BB962C8B-B14F-4D97-AF65-F5344CB8AC3E}">
        <p14:creationId xmlns:p14="http://schemas.microsoft.com/office/powerpoint/2010/main" val="63179595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So, like DSM, DSPM also supports direct memory load/store, it also allows memory sharing.</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So what is different here? Yes, Persistent. Adding persistence means adding 2 </a:t>
            </a:r>
            <a:r>
              <a:rPr lang="en-US" sz="1200" b="1" kern="1200" dirty="0" smtClean="0">
                <a:solidFill>
                  <a:schemeClr val="tx1"/>
                </a:solidFill>
                <a:effectLst/>
                <a:latin typeface="+mn-lt"/>
                <a:ea typeface="+mn-ea"/>
                <a:cs typeface="+mn-cs"/>
              </a:rPr>
              <a:t>more</a:t>
            </a:r>
            <a:r>
              <a:rPr lang="en-US" sz="1200" kern="1200" dirty="0" smtClean="0">
                <a:solidFill>
                  <a:schemeClr val="tx1"/>
                </a:solidFill>
                <a:effectLst/>
                <a:latin typeface="+mn-lt"/>
                <a:ea typeface="+mn-ea"/>
                <a:cs typeface="+mn-cs"/>
              </a:rPr>
              <a:t> requirements. First, persistence means we need a way to name the data, so DSPM needs </a:t>
            </a:r>
            <a:r>
              <a:rPr lang="en-US" sz="1200" b="1" kern="1200" dirty="0" smtClean="0">
                <a:solidFill>
                  <a:schemeClr val="tx1"/>
                </a:solidFill>
                <a:effectLst/>
                <a:latin typeface="+mn-lt"/>
                <a:ea typeface="+mn-ea"/>
                <a:cs typeface="+mn-cs"/>
              </a:rPr>
              <a:t>persistent naming</a:t>
            </a:r>
            <a:r>
              <a:rPr lang="en-US" sz="1200" kern="1200" dirty="0" smtClean="0">
                <a:solidFill>
                  <a:schemeClr val="tx1"/>
                </a:solidFill>
                <a:effectLst/>
                <a:latin typeface="+mn-lt"/>
                <a:ea typeface="+mn-ea"/>
                <a:cs typeface="+mn-cs"/>
              </a:rPr>
              <a:t>. Second, adding persistence means we need to make sure even things fail, the data is still safe and can be accessed, that is why DSPM needs to provide data durability and reliability guarantees.</a:t>
            </a:r>
          </a:p>
          <a:p>
            <a:r>
              <a:rPr lang="en-US" sz="1200" kern="1200" dirty="0" smtClean="0">
                <a:solidFill>
                  <a:schemeClr val="tx1"/>
                </a:solidFill>
                <a:effectLst/>
                <a:latin typeface="+mn-lt"/>
                <a:ea typeface="+mn-ea"/>
                <a:cs typeface="+mn-cs"/>
              </a:rPr>
              <a:t> </a:t>
            </a:r>
          </a:p>
          <a:p>
            <a:r>
              <a:rPr lang="en-US" sz="1200" kern="1200" dirty="0" smtClean="0">
                <a:solidFill>
                  <a:schemeClr val="tx1"/>
                </a:solidFill>
                <a:effectLst/>
                <a:latin typeface="+mn-lt"/>
                <a:ea typeface="+mn-ea"/>
                <a:cs typeface="+mn-cs"/>
              </a:rPr>
              <a:t>The above used to be taken care of by distributed shared memory, and the bottom half used to be taken care of by distributed storage systems. The reason why they are built separately is because </a:t>
            </a:r>
            <a:r>
              <a:rPr lang="en-US" altLang="zh-CN" sz="1200" b="1" kern="1200" dirty="0" smtClean="0">
                <a:solidFill>
                  <a:schemeClr val="tx1"/>
                </a:solidFill>
                <a:effectLst/>
                <a:latin typeface="+mn-lt"/>
                <a:ea typeface="+mn-ea"/>
                <a:cs typeface="+mn-cs"/>
              </a:rPr>
              <a:t>before</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PM</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has</a:t>
            </a:r>
            <a:r>
              <a:rPr lang="zh-CN" altLang="en-US" sz="1200" b="1"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come,</a:t>
            </a:r>
            <a:r>
              <a:rPr lang="zh-CN" altLang="en-US" sz="1200" b="1"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we </a:t>
            </a:r>
            <a:r>
              <a:rPr lang="en-US" sz="1200" b="1" kern="1200" dirty="0" smtClean="0">
                <a:solidFill>
                  <a:schemeClr val="tx1"/>
                </a:solidFill>
                <a:effectLst/>
                <a:latin typeface="+mn-lt"/>
                <a:ea typeface="+mn-ea"/>
                <a:cs typeface="+mn-cs"/>
              </a:rPr>
              <a:t>only</a:t>
            </a:r>
            <a:r>
              <a:rPr lang="en-US" sz="1200" kern="1200" dirty="0" smtClean="0">
                <a:solidFill>
                  <a:schemeClr val="tx1"/>
                </a:solidFill>
                <a:effectLst/>
                <a:latin typeface="+mn-lt"/>
                <a:ea typeface="+mn-ea"/>
                <a:cs typeface="+mn-cs"/>
              </a:rPr>
              <a:t> have DRAM and </a:t>
            </a:r>
            <a:r>
              <a:rPr lang="en-US" altLang="zh-CN" sz="1200" kern="1200" dirty="0" smtClean="0">
                <a:solidFill>
                  <a:schemeClr val="tx1"/>
                </a:solidFill>
                <a:effectLst/>
                <a:latin typeface="+mn-lt"/>
                <a:ea typeface="+mn-ea"/>
                <a:cs typeface="+mn-cs"/>
              </a:rPr>
              <a:t>storage</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devices</a:t>
            </a:r>
            <a:r>
              <a:rPr lang="en-US" sz="1200" kern="1200" dirty="0" smtClean="0">
                <a:solidFill>
                  <a:schemeClr val="tx1"/>
                </a:solidFill>
                <a:effectLst/>
                <a:latin typeface="+mn-lt"/>
                <a:ea typeface="+mn-ea"/>
                <a:cs typeface="+mn-cs"/>
              </a:rPr>
              <a:t>. Now </a:t>
            </a:r>
            <a:r>
              <a:rPr lang="en-US" altLang="zh-CN" sz="1200" kern="1200" dirty="0" smtClean="0">
                <a:solidFill>
                  <a:schemeClr val="tx1"/>
                </a:solidFill>
                <a:effectLst/>
                <a:latin typeface="+mn-lt"/>
                <a:ea typeface="+mn-ea"/>
                <a:cs typeface="+mn-cs"/>
              </a:rPr>
              <a:t>PM,</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hardware supports these 2 things at the same time, so we believe </a:t>
            </a:r>
            <a:r>
              <a:rPr lang="en-US" altLang="zh-CN" sz="1200" kern="1200" dirty="0" smtClean="0">
                <a:solidFill>
                  <a:schemeClr val="tx1"/>
                </a:solidFill>
                <a:effectLst/>
                <a:latin typeface="+mn-lt"/>
                <a:ea typeface="+mn-ea"/>
                <a:cs typeface="+mn-cs"/>
              </a:rPr>
              <a:t>that</a:t>
            </a:r>
            <a:r>
              <a:rPr lang="zh-CN" altLang="en-US" sz="1200"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the software should </a:t>
            </a:r>
            <a:r>
              <a:rPr lang="en-US" altLang="zh-CN" sz="1200" kern="1200" dirty="0" smtClean="0">
                <a:solidFill>
                  <a:schemeClr val="tx1"/>
                </a:solidFill>
                <a:effectLst/>
                <a:latin typeface="+mn-lt"/>
                <a:ea typeface="+mn-ea"/>
                <a:cs typeface="+mn-cs"/>
              </a:rPr>
              <a:t>also</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support</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them</a:t>
            </a:r>
            <a:r>
              <a:rPr lang="zh-CN" alt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together</a:t>
            </a:r>
            <a:r>
              <a:rPr lang="en-US" sz="1200" kern="1200" dirty="0" smtClean="0">
                <a:solidFill>
                  <a:schemeClr val="tx1"/>
                </a:solidFill>
                <a:effectLst/>
                <a:latin typeface="+mn-lt"/>
                <a:ea typeface="+mn-ea"/>
                <a:cs typeface="+mn-cs"/>
              </a:rPr>
              <a:t>. </a:t>
            </a:r>
            <a:r>
              <a:rPr lang="en-US" altLang="zh-CN" sz="1200" kern="1200" dirty="0" smtClean="0">
                <a:solidFill>
                  <a:schemeClr val="tx1"/>
                </a:solidFill>
                <a:effectLst/>
                <a:latin typeface="+mn-lt"/>
                <a:ea typeface="+mn-ea"/>
                <a:cs typeface="+mn-cs"/>
              </a:rPr>
              <a:t>With</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this,</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we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come</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to</a:t>
            </a:r>
            <a:r>
              <a:rPr lang="zh-CN" altLang="en-US" sz="1200" kern="1200" baseline="0" dirty="0" smtClean="0">
                <a:solidFill>
                  <a:schemeClr val="tx1"/>
                </a:solidFill>
                <a:effectLst/>
                <a:latin typeface="+mn-lt"/>
                <a:ea typeface="+mn-ea"/>
                <a:cs typeface="+mn-cs"/>
              </a:rPr>
              <a:t> </a:t>
            </a:r>
            <a:r>
              <a:rPr lang="en-US" altLang="zh-CN" sz="1200" kern="1200" baseline="0" dirty="0" smtClean="0">
                <a:solidFill>
                  <a:schemeClr val="tx1"/>
                </a:solidFill>
                <a:effectLst/>
                <a:latin typeface="+mn-lt"/>
                <a:ea typeface="+mn-ea"/>
                <a:cs typeface="+mn-cs"/>
              </a:rPr>
              <a:t>o</a:t>
            </a:r>
            <a:r>
              <a:rPr lang="en-US" altLang="zh-CN" sz="1200" kern="1200" dirty="0" smtClean="0">
                <a:solidFill>
                  <a:schemeClr val="tx1"/>
                </a:solidFill>
                <a:effectLst/>
                <a:latin typeface="+mn-lt"/>
                <a:ea typeface="+mn-ea"/>
                <a:cs typeface="+mn-cs"/>
              </a:rPr>
              <a:t>ur</a:t>
            </a:r>
            <a:r>
              <a:rPr lang="zh-CN" altLang="en-US" sz="1200" kern="1200" dirty="0" smtClean="0">
                <a:solidFill>
                  <a:schemeClr val="tx1"/>
                </a:solidFill>
                <a:effectLst/>
                <a:latin typeface="+mn-lt"/>
                <a:ea typeface="+mn-ea"/>
                <a:cs typeface="+mn-cs"/>
              </a:rPr>
              <a:t> </a:t>
            </a:r>
            <a:r>
              <a:rPr lang="en-US" altLang="zh-CN" sz="1200" b="1" kern="1200" dirty="0" smtClean="0">
                <a:solidFill>
                  <a:schemeClr val="tx1"/>
                </a:solidFill>
                <a:effectLst/>
                <a:latin typeface="+mn-lt"/>
                <a:ea typeface="+mn-ea"/>
                <a:cs typeface="+mn-cs"/>
              </a:rPr>
              <a:t>design</a:t>
            </a:r>
            <a:r>
              <a:rPr lang="zh-CN" altLang="en-US" sz="1200" b="1" kern="1200" dirty="0" smtClean="0">
                <a:solidFill>
                  <a:schemeClr val="tx1"/>
                </a:solidFill>
                <a:effectLst/>
                <a:latin typeface="+mn-lt"/>
                <a:ea typeface="+mn-ea"/>
                <a:cs typeface="+mn-cs"/>
              </a:rPr>
              <a:t> </a:t>
            </a:r>
            <a:r>
              <a:rPr lang="en-US" altLang="zh-CN" sz="1200" b="1" kern="1200" baseline="0" dirty="0" smtClean="0">
                <a:solidFill>
                  <a:schemeClr val="tx1"/>
                </a:solidFill>
                <a:effectLst/>
                <a:latin typeface="+mn-lt"/>
                <a:ea typeface="+mn-ea"/>
                <a:cs typeface="+mn-cs"/>
              </a:rPr>
              <a:t>principle</a:t>
            </a:r>
            <a:r>
              <a:rPr lang="en-US" altLang="zh-CN" sz="1200" b="0" kern="1200" baseline="0" dirty="0" smtClean="0">
                <a:solidFill>
                  <a:schemeClr val="tx1"/>
                </a:solidFill>
                <a:effectLst/>
                <a:latin typeface="+mn-lt"/>
                <a:ea typeface="+mn-ea"/>
                <a:cs typeface="+mn-cs"/>
              </a:rPr>
              <a:t>.</a:t>
            </a:r>
            <a:r>
              <a:rPr lang="zh-CN" altLang="en-US" sz="1200" b="0" kern="1200" baseline="0" dirty="0" smtClean="0">
                <a:solidFill>
                  <a:schemeClr val="tx1"/>
                </a:solidFill>
                <a:effectLst/>
                <a:latin typeface="+mn-lt"/>
                <a:ea typeface="+mn-ea"/>
                <a:cs typeface="+mn-cs"/>
              </a:rPr>
              <a:t> </a:t>
            </a:r>
            <a:r>
              <a:rPr lang="en-US" altLang="zh-CN" sz="1200" b="0" kern="1200" baseline="0" dirty="0" smtClean="0">
                <a:solidFill>
                  <a:schemeClr val="tx1"/>
                </a:solidFill>
                <a:effectLst/>
                <a:latin typeface="+mn-lt"/>
                <a:ea typeface="+mn-ea"/>
                <a:cs typeface="+mn-cs"/>
              </a:rPr>
              <a:t>That</a:t>
            </a:r>
            <a:r>
              <a:rPr lang="zh-CN" altLang="en-US" sz="1200" b="0" kern="1200" baseline="0" dirty="0" smtClean="0">
                <a:solidFill>
                  <a:schemeClr val="tx1"/>
                </a:solidFill>
                <a:effectLst/>
                <a:latin typeface="+mn-lt"/>
                <a:ea typeface="+mn-ea"/>
                <a:cs typeface="+mn-cs"/>
              </a:rPr>
              <a:t> </a:t>
            </a:r>
            <a:r>
              <a:rPr lang="en-US" altLang="zh-CN" sz="1200" b="0" kern="1200" baseline="0" dirty="0" smtClean="0">
                <a:solidFill>
                  <a:schemeClr val="tx1"/>
                </a:solidFill>
                <a:effectLst/>
                <a:latin typeface="+mn-lt"/>
                <a:ea typeface="+mn-ea"/>
                <a:cs typeface="+mn-cs"/>
              </a:rPr>
              <a:t>is</a:t>
            </a:r>
            <a:r>
              <a:rPr lang="en-US" sz="1200" kern="1200" dirty="0" smtClean="0">
                <a:solidFill>
                  <a:schemeClr val="tx1"/>
                </a:solidFill>
                <a:effectLst/>
                <a:latin typeface="+mn-lt"/>
                <a:ea typeface="+mn-ea"/>
                <a:cs typeface="+mn-cs"/>
              </a:rPr>
              <a:t> using </a:t>
            </a:r>
            <a:r>
              <a:rPr lang="en-US" altLang="zh-CN" sz="1200" kern="1200" dirty="0" smtClean="0">
                <a:solidFill>
                  <a:schemeClr val="tx1"/>
                </a:solidFill>
                <a:effectLst/>
                <a:latin typeface="+mn-lt"/>
                <a:ea typeface="+mn-ea"/>
                <a:cs typeface="+mn-cs"/>
              </a:rPr>
              <a:t>only</a:t>
            </a:r>
            <a:r>
              <a:rPr lang="zh-CN" altLang="en-US" sz="1200" kern="120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one layer</a:t>
            </a:r>
            <a:r>
              <a:rPr lang="zh-CN" altLang="en-US" sz="1200" b="1" kern="120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to integrate </a:t>
            </a:r>
            <a:r>
              <a:rPr lang="en-US" sz="1200" b="1" kern="1200" dirty="0" smtClean="0">
                <a:solidFill>
                  <a:schemeClr val="tx1"/>
                </a:solidFill>
                <a:effectLst/>
                <a:latin typeface="+mn-lt"/>
                <a:ea typeface="+mn-ea"/>
                <a:cs typeface="+mn-cs"/>
              </a:rPr>
              <a:t>both</a:t>
            </a:r>
            <a:r>
              <a:rPr lang="en-US" sz="1200" kern="1200" dirty="0" smtClean="0">
                <a:solidFill>
                  <a:schemeClr val="tx1"/>
                </a:solidFill>
                <a:effectLst/>
                <a:latin typeface="+mn-lt"/>
                <a:ea typeface="+mn-ea"/>
                <a:cs typeface="+mn-cs"/>
              </a:rPr>
              <a:t> distributed memory and distributed storage.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extra layers, </a:t>
            </a:r>
            <a:r>
              <a:rPr lang="en-US" sz="1200" b="1" kern="1200" dirty="0" smtClean="0">
                <a:solidFill>
                  <a:schemeClr val="tx1"/>
                </a:solidFill>
                <a:effectLst/>
                <a:latin typeface="+mn-lt"/>
                <a:ea typeface="+mn-ea"/>
                <a:cs typeface="+mn-cs"/>
              </a:rPr>
              <a:t>no</a:t>
            </a:r>
            <a:r>
              <a:rPr lang="en-US" sz="1200" kern="1200" dirty="0" smtClean="0">
                <a:solidFill>
                  <a:schemeClr val="tx1"/>
                </a:solidFill>
                <a:effectLst/>
                <a:latin typeface="+mn-lt"/>
                <a:ea typeface="+mn-ea"/>
                <a:cs typeface="+mn-cs"/>
              </a:rPr>
              <a:t> more data marshaling/</a:t>
            </a:r>
            <a:r>
              <a:rPr lang="en-US" sz="1200" kern="1200" dirty="0" err="1" smtClean="0">
                <a:solidFill>
                  <a:schemeClr val="tx1"/>
                </a:solidFill>
                <a:effectLst/>
                <a:latin typeface="+mn-lt"/>
                <a:ea typeface="+mn-ea"/>
                <a:cs typeface="+mn-cs"/>
              </a:rPr>
              <a:t>unmarshali­ng</a:t>
            </a:r>
            <a:r>
              <a:rPr lang="en-US" sz="1200" kern="1200" dirty="0" smtClean="0">
                <a:solidFill>
                  <a:schemeClr val="tx1"/>
                </a:solidFill>
                <a:effectLst/>
                <a:latin typeface="+mn-lt"/>
                <a:ea typeface="+mn-ea"/>
                <a:cs typeface="+mn-cs"/>
              </a:rPr>
              <a:t>.</a:t>
            </a:r>
            <a:r>
              <a:rPr lang="zh-CN" altLang="en-US" sz="1200" kern="1200" dirty="0" smtClean="0">
                <a:solidFill>
                  <a:schemeClr val="tx1"/>
                </a:solidFill>
                <a:effectLst/>
                <a:latin typeface="+mn-lt"/>
                <a:ea typeface="+mn-ea"/>
                <a:cs typeface="+mn-cs"/>
              </a:rPr>
              <a:t>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DF598CBC-A78A-1E42-9902-546AE29F983F}" type="slidenum">
              <a:rPr lang="en-US" smtClean="0"/>
              <a:t>9</a:t>
            </a:fld>
            <a:endParaRPr lang="en-US"/>
          </a:p>
        </p:txBody>
      </p:sp>
    </p:spTree>
    <p:extLst>
      <p:ext uri="{BB962C8B-B14F-4D97-AF65-F5344CB8AC3E}">
        <p14:creationId xmlns:p14="http://schemas.microsoft.com/office/powerpoint/2010/main" val="397046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smtClean="0"/>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fld id="{EEBC83DF-B72B-314D-817E-C72B01534F78}" type="datetime1">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91C93871-BB15-7E4E-B467-99F38AF7BDEE}" type="datetime1">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6240F9A5-F25D-E44C-ABAF-E1348AD5150E}" type="datetime1">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fld id="{702A363F-46E3-F143-80E4-9DE3548C559F}" type="datetime1">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smtClean="0"/>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D547C3F-D759-614C-8987-B775C9AAD63B}" type="datetime1">
              <a:rPr lang="en-US" smtClean="0"/>
              <a:t>10/9/17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89100B38-E6F2-8B47-9D3A-4ECC3B96B9CB}" type="datetime1">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smtClean="0"/>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fld id="{A1FD88F3-EC8D-6742-A15C-42726F89A8C9}" type="datetime1">
              <a:rPr lang="en-US" smtClean="0"/>
              <a:t>10/9/17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Date Placeholder 2"/>
          <p:cNvSpPr>
            <a:spLocks noGrp="1"/>
          </p:cNvSpPr>
          <p:nvPr>
            <p:ph type="dt" sz="half" idx="10"/>
          </p:nvPr>
        </p:nvSpPr>
        <p:spPr/>
        <p:txBody>
          <a:bodyPr/>
          <a:lstStyle/>
          <a:p>
            <a:fld id="{57651648-607B-9E4E-A515-D80522A7A3EA}" type="datetime1">
              <a:rPr lang="en-US" smtClean="0"/>
              <a:t>10/9/17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C0C364B-192B-CF48-B8C1-FBB06BF198C6}" type="datetime1">
              <a:rPr lang="en-US" smtClean="0"/>
              <a:t>10/9/17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AF19306-5831-2F4A-9EBD-276A7F02550C}" type="datetime1">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smtClean="0"/>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B968524-570C-1840-A4A5-1325C4E1F3DA}" type="datetime1">
              <a:rPr lang="en-US" smtClean="0"/>
              <a:t>10/9/17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DC37C8F-2B8B-5F4E-A42F-3E00A3786A50}" type="datetime1">
              <a:rPr lang="en-US" smtClean="0"/>
              <a:t>10/9/17</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F2510E-5755-9644-A5D2-B10DD538C5A3}" type="slidenum">
              <a:rPr lang="en-US" smtClean="0"/>
              <a:t>‹#›</a:t>
            </a:fld>
            <a:endParaRPr lang="en-US"/>
          </a:p>
        </p:txBody>
      </p:sp>
    </p:spTree>
    <p:extLst>
      <p:ext uri="{BB962C8B-B14F-4D97-AF65-F5344CB8AC3E}">
        <p14:creationId xmlns:p14="http://schemas.microsoft.com/office/powerpoint/2010/main" val="75315034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4" Type="http://schemas.openxmlformats.org/officeDocument/2006/relationships/image" Target="../media/image2.gif"/><Relationship Id="rId5" Type="http://schemas.openxmlformats.org/officeDocument/2006/relationships/image" Target="../media/image3.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7.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8.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9.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11.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12.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13.pn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1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4.emf"/><Relationship Id="rId3" Type="http://schemas.openxmlformats.org/officeDocument/2006/relationships/image" Target="../media/image1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6.em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17.png"/><Relationship Id="rId5" Type="http://schemas.openxmlformats.org/officeDocument/2006/relationships/image" Target="../media/image1.png"/><Relationship Id="rId6" Type="http://schemas.openxmlformats.org/officeDocument/2006/relationships/image" Target="../media/image2.gif"/><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altLang="zh-CN" b="1" dirty="0" smtClean="0">
                <a:solidFill>
                  <a:schemeClr val="accent5"/>
                </a:solidFill>
              </a:rPr>
              <a:t>Distributed</a:t>
            </a:r>
            <a:r>
              <a:rPr lang="zh-CN" altLang="en-US" b="1" dirty="0" smtClean="0">
                <a:solidFill>
                  <a:schemeClr val="accent5"/>
                </a:solidFill>
              </a:rPr>
              <a:t> </a:t>
            </a:r>
            <a:r>
              <a:rPr lang="en-US" altLang="zh-CN" b="1" dirty="0" smtClean="0">
                <a:solidFill>
                  <a:schemeClr val="accent5"/>
                </a:solidFill>
              </a:rPr>
              <a:t>Shared</a:t>
            </a:r>
            <a:r>
              <a:rPr lang="zh-CN" altLang="en-US" b="1" dirty="0" smtClean="0">
                <a:solidFill>
                  <a:schemeClr val="accent5"/>
                </a:solidFill>
              </a:rPr>
              <a:t> </a:t>
            </a:r>
            <a:r>
              <a:rPr lang="en-US" altLang="zh-CN" b="1" dirty="0" smtClean="0">
                <a:solidFill>
                  <a:schemeClr val="accent5"/>
                </a:solidFill>
              </a:rPr>
              <a:t>Persistent</a:t>
            </a:r>
            <a:r>
              <a:rPr lang="zh-CN" altLang="en-US" b="1" dirty="0" smtClean="0">
                <a:solidFill>
                  <a:schemeClr val="accent5"/>
                </a:solidFill>
              </a:rPr>
              <a:t> </a:t>
            </a:r>
            <a:r>
              <a:rPr lang="en-US" altLang="zh-CN" b="1" dirty="0" smtClean="0">
                <a:solidFill>
                  <a:schemeClr val="accent5"/>
                </a:solidFill>
              </a:rPr>
              <a:t>Memory</a:t>
            </a:r>
            <a:endParaRPr lang="en-US" b="1" dirty="0">
              <a:solidFill>
                <a:schemeClr val="accent5"/>
              </a:solidFill>
            </a:endParaRPr>
          </a:p>
        </p:txBody>
      </p:sp>
      <p:sp>
        <p:nvSpPr>
          <p:cNvPr id="3" name="Subtitle 2"/>
          <p:cNvSpPr>
            <a:spLocks noGrp="1"/>
          </p:cNvSpPr>
          <p:nvPr>
            <p:ph type="subTitle" idx="1"/>
          </p:nvPr>
        </p:nvSpPr>
        <p:spPr/>
        <p:txBody>
          <a:bodyPr/>
          <a:lstStyle/>
          <a:p>
            <a:r>
              <a:rPr lang="en-US" altLang="zh-CN" b="1" i="1" dirty="0" smtClean="0"/>
              <a:t>Yizhou</a:t>
            </a:r>
            <a:r>
              <a:rPr lang="zh-CN" altLang="en-US" b="1" i="1" dirty="0" smtClean="0"/>
              <a:t> </a:t>
            </a:r>
            <a:r>
              <a:rPr lang="en-US" altLang="zh-CN" b="1" i="1" dirty="0" smtClean="0"/>
              <a:t>Shan</a:t>
            </a:r>
            <a:r>
              <a:rPr lang="en-US" altLang="zh-CN" dirty="0" smtClean="0"/>
              <a:t>,</a:t>
            </a:r>
            <a:r>
              <a:rPr lang="zh-CN" altLang="en-US" dirty="0" smtClean="0"/>
              <a:t> </a:t>
            </a:r>
            <a:r>
              <a:rPr lang="en-US" altLang="zh-CN" dirty="0" smtClean="0"/>
              <a:t>Shin-</a:t>
            </a:r>
            <a:r>
              <a:rPr lang="en-US" altLang="zh-CN" dirty="0" err="1" smtClean="0"/>
              <a:t>Yeh</a:t>
            </a:r>
            <a:r>
              <a:rPr lang="zh-CN" altLang="en-US" dirty="0" smtClean="0"/>
              <a:t> </a:t>
            </a:r>
            <a:r>
              <a:rPr lang="en-US" altLang="zh-CN" dirty="0" smtClean="0"/>
              <a:t>Tsai,</a:t>
            </a:r>
            <a:r>
              <a:rPr lang="zh-CN" altLang="en-US" dirty="0" smtClean="0"/>
              <a:t> </a:t>
            </a:r>
            <a:r>
              <a:rPr lang="en-US" altLang="zh-CN" dirty="0" smtClean="0"/>
              <a:t>Yiying</a:t>
            </a:r>
            <a:r>
              <a:rPr lang="zh-CN" altLang="en-US" dirty="0" smtClean="0"/>
              <a:t> </a:t>
            </a:r>
            <a:r>
              <a:rPr lang="en-US" altLang="zh-CN" dirty="0" smtClean="0"/>
              <a:t>Zhang</a:t>
            </a:r>
          </a:p>
          <a:p>
            <a:r>
              <a:rPr lang="en-US" altLang="zh-CN" dirty="0" smtClean="0"/>
              <a:t>Purdue</a:t>
            </a:r>
            <a:r>
              <a:rPr lang="zh-CN" altLang="en-US" dirty="0" smtClean="0"/>
              <a:t> </a:t>
            </a:r>
            <a:r>
              <a:rPr lang="en-US" altLang="zh-CN" dirty="0" smtClean="0"/>
              <a:t>University</a:t>
            </a:r>
            <a:endParaRPr lang="en-US"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6465" y="5062040"/>
            <a:ext cx="2861770" cy="1032378"/>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88235" y="5062040"/>
            <a:ext cx="1149679" cy="1032378"/>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93511" y="5062040"/>
            <a:ext cx="4424024" cy="880661"/>
          </a:xfrm>
          <a:prstGeom prst="rect">
            <a:avLst/>
          </a:prstGeom>
        </p:spPr>
      </p:pic>
    </p:spTree>
    <p:extLst>
      <p:ext uri="{BB962C8B-B14F-4D97-AF65-F5344CB8AC3E}">
        <p14:creationId xmlns:p14="http://schemas.microsoft.com/office/powerpoint/2010/main" val="7691461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smtClean="0">
                <a:solidFill>
                  <a:schemeClr val="accent5"/>
                </a:solidFill>
              </a:rPr>
              <a:t>DSPM </a:t>
            </a:r>
            <a:r>
              <a:rPr lang="en-US" altLang="zh-CN" b="1" dirty="0" smtClean="0">
                <a:solidFill>
                  <a:schemeClr val="accent5"/>
                </a:solidFill>
              </a:rPr>
              <a:t>Usages</a:t>
            </a:r>
            <a:endParaRPr lang="en-US" b="1" dirty="0">
              <a:solidFill>
                <a:schemeClr val="accent5"/>
              </a:solidFill>
            </a:endParaRPr>
          </a:p>
        </p:txBody>
      </p:sp>
      <p:sp>
        <p:nvSpPr>
          <p:cNvPr id="3" name="Content Placeholder 2"/>
          <p:cNvSpPr>
            <a:spLocks noGrp="1"/>
          </p:cNvSpPr>
          <p:nvPr>
            <p:ph idx="1"/>
          </p:nvPr>
        </p:nvSpPr>
        <p:spPr>
          <a:xfrm>
            <a:off x="457200" y="1600200"/>
            <a:ext cx="8686800" cy="4525963"/>
          </a:xfrm>
        </p:spPr>
        <p:txBody>
          <a:bodyPr>
            <a:normAutofit/>
          </a:bodyPr>
          <a:lstStyle/>
          <a:p>
            <a:r>
              <a:rPr lang="en-US" altLang="zh-CN" sz="2400" dirty="0" smtClean="0"/>
              <a:t>Scale</a:t>
            </a:r>
            <a:r>
              <a:rPr lang="zh-CN" altLang="en-US" sz="2400" dirty="0" smtClean="0"/>
              <a:t> </a:t>
            </a:r>
            <a:r>
              <a:rPr lang="en-US" altLang="zh-CN" sz="2400" dirty="0" smtClean="0"/>
              <a:t>out</a:t>
            </a:r>
            <a:r>
              <a:rPr lang="zh-CN" altLang="en-US" sz="2400" dirty="0" smtClean="0"/>
              <a:t> </a:t>
            </a:r>
            <a:r>
              <a:rPr lang="en-US" altLang="zh-CN" sz="3200" b="1" dirty="0"/>
              <a:t>s</a:t>
            </a:r>
            <a:r>
              <a:rPr lang="en-US" sz="3200" b="1" dirty="0" smtClean="0"/>
              <a:t>ingle-node PM-based </a:t>
            </a:r>
            <a:r>
              <a:rPr lang="en-US" altLang="zh-CN" sz="3200" b="1" dirty="0" smtClean="0"/>
              <a:t>systems</a:t>
            </a:r>
            <a:r>
              <a:rPr lang="zh-CN" altLang="en-US" sz="3200" b="1" dirty="0" smtClean="0"/>
              <a:t> </a:t>
            </a:r>
            <a:r>
              <a:rPr lang="en-US" altLang="zh-CN" sz="2400" dirty="0" smtClean="0"/>
              <a:t>easily</a:t>
            </a:r>
            <a:endParaRPr lang="en-US" sz="2400" dirty="0" smtClean="0"/>
          </a:p>
          <a:p>
            <a:pPr lvl="1"/>
            <a:endParaRPr lang="en-US" sz="2400" dirty="0" smtClean="0"/>
          </a:p>
          <a:p>
            <a:r>
              <a:rPr lang="en-US" altLang="zh-CN" sz="2400" dirty="0" smtClean="0"/>
              <a:t>Port</a:t>
            </a:r>
            <a:r>
              <a:rPr lang="zh-CN" altLang="en-US" sz="2800" dirty="0" smtClean="0"/>
              <a:t> </a:t>
            </a:r>
            <a:r>
              <a:rPr lang="en-US" altLang="zh-CN" sz="3200" b="1" dirty="0" smtClean="0"/>
              <a:t>s</a:t>
            </a:r>
            <a:r>
              <a:rPr lang="en-US" sz="3200" b="1" dirty="0" smtClean="0"/>
              <a:t>torage </a:t>
            </a:r>
            <a:r>
              <a:rPr lang="en-US" altLang="zh-CN" sz="3200" b="1" dirty="0" smtClean="0"/>
              <a:t>systems</a:t>
            </a:r>
            <a:r>
              <a:rPr lang="zh-CN" altLang="en-US" sz="3200" b="1" dirty="0" smtClean="0"/>
              <a:t> </a:t>
            </a:r>
            <a:r>
              <a:rPr lang="en-US" altLang="zh-CN" sz="2400" dirty="0" smtClean="0"/>
              <a:t>to</a:t>
            </a:r>
            <a:r>
              <a:rPr lang="zh-CN" altLang="en-US" sz="2400" b="1" dirty="0" smtClean="0"/>
              <a:t> </a:t>
            </a:r>
            <a:r>
              <a:rPr lang="en-US" altLang="zh-CN" sz="2400" dirty="0" smtClean="0"/>
              <a:t>DS</a:t>
            </a:r>
            <a:r>
              <a:rPr lang="en-US" sz="2400" dirty="0" smtClean="0"/>
              <a:t>PM</a:t>
            </a:r>
            <a:r>
              <a:rPr lang="zh-CN" altLang="en-US" sz="2400" dirty="0" smtClean="0"/>
              <a:t> </a:t>
            </a:r>
            <a:r>
              <a:rPr lang="en-US" altLang="zh-CN" sz="2400" dirty="0" smtClean="0"/>
              <a:t>to</a:t>
            </a:r>
            <a:r>
              <a:rPr lang="zh-CN" altLang="en-US" sz="2400" dirty="0" smtClean="0"/>
              <a:t> </a:t>
            </a:r>
            <a:r>
              <a:rPr lang="en-US" altLang="zh-CN" sz="2400" dirty="0" smtClean="0"/>
              <a:t>improve</a:t>
            </a:r>
            <a:r>
              <a:rPr lang="zh-CN" altLang="en-US" sz="2400" dirty="0" smtClean="0"/>
              <a:t> </a:t>
            </a:r>
            <a:r>
              <a:rPr lang="en-US" altLang="zh-CN" sz="2400" dirty="0" smtClean="0"/>
              <a:t>performance</a:t>
            </a:r>
            <a:endParaRPr lang="en-US" sz="2400" dirty="0" smtClean="0"/>
          </a:p>
          <a:p>
            <a:endParaRPr lang="en-US" sz="2800" dirty="0" smtClean="0"/>
          </a:p>
          <a:p>
            <a:r>
              <a:rPr lang="en-US" altLang="zh-CN" sz="2400" dirty="0" smtClean="0"/>
              <a:t>Add</a:t>
            </a:r>
            <a:r>
              <a:rPr lang="zh-CN" altLang="en-US" sz="2400" dirty="0" smtClean="0"/>
              <a:t> </a:t>
            </a:r>
            <a:r>
              <a:rPr lang="en-US" sz="2400" dirty="0" smtClean="0"/>
              <a:t>data </a:t>
            </a:r>
            <a:r>
              <a:rPr lang="en-US" sz="2400" dirty="0"/>
              <a:t>durability </a:t>
            </a:r>
            <a:r>
              <a:rPr lang="en-US" altLang="zh-CN" sz="2400" dirty="0" smtClean="0"/>
              <a:t>to</a:t>
            </a:r>
            <a:r>
              <a:rPr lang="zh-CN" altLang="en-US" sz="2400" dirty="0" smtClean="0"/>
              <a:t> </a:t>
            </a:r>
            <a:r>
              <a:rPr lang="en-US" altLang="zh-CN" sz="3200" b="1" dirty="0"/>
              <a:t>m</a:t>
            </a:r>
            <a:r>
              <a:rPr lang="en-US" sz="3200" b="1" dirty="0" smtClean="0"/>
              <a:t>emory-based </a:t>
            </a:r>
            <a:r>
              <a:rPr lang="en-US" altLang="zh-CN" sz="3200" b="1" dirty="0" smtClean="0"/>
              <a:t>applications</a:t>
            </a:r>
            <a:endParaRPr lang="en-US" sz="3200" dirty="0" smtClean="0"/>
          </a:p>
        </p:txBody>
      </p:sp>
      <p:sp>
        <p:nvSpPr>
          <p:cNvPr id="7" name="Date Placeholder 6"/>
          <p:cNvSpPr>
            <a:spLocks noGrp="1"/>
          </p:cNvSpPr>
          <p:nvPr>
            <p:ph type="dt" sz="half" idx="10"/>
          </p:nvPr>
        </p:nvSpPr>
        <p:spPr/>
        <p:txBody>
          <a:bodyPr/>
          <a:lstStyle/>
          <a:p>
            <a:fld id="{4FB417DB-8EA8-AD41-8308-F4B8AB4312A7}" type="datetime1">
              <a:rPr lang="en-US" smtClean="0"/>
              <a:t>10/9/17</a:t>
            </a:fld>
            <a:endParaRPr lang="en-US"/>
          </a:p>
        </p:txBody>
      </p:sp>
      <p:sp>
        <p:nvSpPr>
          <p:cNvPr id="8" name="Slide Number Placeholder 7"/>
          <p:cNvSpPr>
            <a:spLocks noGrp="1"/>
          </p:cNvSpPr>
          <p:nvPr>
            <p:ph type="sldNum" sz="quarter" idx="12"/>
          </p:nvPr>
        </p:nvSpPr>
        <p:spPr/>
        <p:txBody>
          <a:bodyPr/>
          <a:lstStyle/>
          <a:p>
            <a:fld id="{69F2510E-5755-9644-A5D2-B10DD538C5A3}" type="slidenum">
              <a:rPr lang="en-US" smtClean="0"/>
              <a:t>10</a:t>
            </a:fld>
            <a:endParaRPr lang="en-US"/>
          </a:p>
        </p:txBody>
      </p:sp>
    </p:spTree>
    <p:extLst>
      <p:ext uri="{BB962C8B-B14F-4D97-AF65-F5344CB8AC3E}">
        <p14:creationId xmlns:p14="http://schemas.microsoft.com/office/powerpoint/2010/main" val="1031609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9144000" cy="6858000"/>
          </a:xfrm>
          <a:prstGeom prst="rect">
            <a:avLst/>
          </a:prstGeom>
          <a:solidFill>
            <a:schemeClr val="bg1"/>
          </a:solidFill>
          <a:ln>
            <a:noFill/>
          </a:ln>
          <a:effectLst/>
        </p:spPr>
      </p:sp>
      <p:sp useBgFill="1">
        <p:nvSpPr>
          <p:cNvPr id="13" name="Rectangle 12">
            <a:extLst>
              <a:ext uri="{FF2B5EF4-FFF2-40B4-BE49-F238E27FC236}">
                <a16:creationId xmlns:a16="http://schemas.microsoft.com/office/drawing/2014/main" xmlns="" id="{B558F58E-93BA-44A3-BCDA-585AFF2E4F3F}"/>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rotWithShape="1">
          <a:blip r:embed="rId3">
            <a:extLst>
              <a:ext uri="{28A0092B-C50C-407E-A947-70E740481C1C}">
                <a14:useLocalDpi xmlns:a14="http://schemas.microsoft.com/office/drawing/2010/main" val="0"/>
              </a:ext>
            </a:extLst>
          </a:blip>
          <a:srcRect l="31694" r="16806"/>
          <a:stretch/>
        </p:blipFill>
        <p:spPr>
          <a:xfrm>
            <a:off x="4434842" y="10"/>
            <a:ext cx="4709158" cy="6857990"/>
          </a:xfrm>
          <a:custGeom>
            <a:avLst/>
            <a:gdLst>
              <a:gd name="connsiteX0" fmla="*/ 45571 w 6278877"/>
              <a:gd name="connsiteY0" fmla="*/ 0 h 6858000"/>
              <a:gd name="connsiteX1" fmla="*/ 6278877 w 6278877"/>
              <a:gd name="connsiteY1" fmla="*/ 0 h 6858000"/>
              <a:gd name="connsiteX2" fmla="*/ 6278877 w 6278877"/>
              <a:gd name="connsiteY2" fmla="*/ 6858000 h 6858000"/>
              <a:gd name="connsiteX3" fmla="*/ 3292307 w 6278877"/>
              <a:gd name="connsiteY3" fmla="*/ 6858000 h 6858000"/>
              <a:gd name="connsiteX4" fmla="*/ 3181525 w 6278877"/>
              <a:gd name="connsiteY4" fmla="*/ 6786980 h 6858000"/>
              <a:gd name="connsiteX5" fmla="*/ 0 w 6278877"/>
              <a:gd name="connsiteY5" fmla="*/ 803252 h 6858000"/>
              <a:gd name="connsiteX6" fmla="*/ 37255 w 6278877"/>
              <a:gd name="connsiteY6" fmla="*/ 65445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6278877" h="6858000">
                <a:moveTo>
                  <a:pt x="45571" y="0"/>
                </a:moveTo>
                <a:lnTo>
                  <a:pt x="6278877" y="0"/>
                </a:lnTo>
                <a:lnTo>
                  <a:pt x="6278877" y="6858000"/>
                </a:lnTo>
                <a:lnTo>
                  <a:pt x="3292307" y="6858000"/>
                </a:lnTo>
                <a:lnTo>
                  <a:pt x="3181525" y="6786980"/>
                </a:lnTo>
                <a:cubicBezTo>
                  <a:pt x="1262020" y="5490189"/>
                  <a:pt x="0" y="3294101"/>
                  <a:pt x="0" y="803252"/>
                </a:cubicBezTo>
                <a:cubicBezTo>
                  <a:pt x="0" y="554167"/>
                  <a:pt x="12619" y="308030"/>
                  <a:pt x="37255" y="65445"/>
                </a:cubicBezTo>
                <a:close/>
              </a:path>
            </a:pathLst>
          </a:custGeom>
        </p:spPr>
      </p:pic>
      <p:cxnSp>
        <p:nvCxnSpPr>
          <p:cNvPr id="15" name="Straight Arrow Connector 14">
            <a:extLst>
              <a:ext uri="{FF2B5EF4-FFF2-40B4-BE49-F238E27FC236}">
                <a16:creationId xmlns:a16="http://schemas.microsoft.com/office/drawing/2014/main" xmlns="" id="{BCD0BBC1-A7D4-445D-98AC-95A6A45D8EBB}"/>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91490" y="2316480"/>
            <a:ext cx="3703320" cy="0"/>
          </a:xfrm>
          <a:prstGeom prst="straightConnector1">
            <a:avLst/>
          </a:prstGeom>
          <a:ln w="19050" cap="sq">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2" name="Title 1"/>
          <p:cNvSpPr>
            <a:spLocks noGrp="1"/>
          </p:cNvSpPr>
          <p:nvPr>
            <p:ph type="title"/>
          </p:nvPr>
        </p:nvSpPr>
        <p:spPr>
          <a:xfrm>
            <a:off x="491490" y="84083"/>
            <a:ext cx="4458882" cy="2397443"/>
          </a:xfrm>
        </p:spPr>
        <p:txBody>
          <a:bodyPr vert="horz" lIns="91440" tIns="45720" rIns="91440" bIns="45720" rtlCol="0" anchor="t">
            <a:noAutofit/>
          </a:bodyPr>
          <a:lstStyle/>
          <a:p>
            <a:r>
              <a:rPr lang="en-US" altLang="zh-CN" sz="4000" b="1" i="1" dirty="0" smtClean="0">
                <a:solidFill>
                  <a:schemeClr val="accent5"/>
                </a:solidFill>
                <a:latin typeface="+mn-lt"/>
              </a:rPr>
              <a:t>Hotpot</a:t>
            </a:r>
            <a:r>
              <a:rPr lang="en-US" altLang="zh-CN" sz="4000" b="1" dirty="0" smtClean="0">
                <a:solidFill>
                  <a:schemeClr val="accent5"/>
                </a:solidFill>
                <a:latin typeface="+mn-lt"/>
              </a:rPr>
              <a:t>:</a:t>
            </a:r>
            <a:br>
              <a:rPr lang="en-US" altLang="zh-CN" sz="4000" b="1" dirty="0" smtClean="0">
                <a:solidFill>
                  <a:schemeClr val="accent5"/>
                </a:solidFill>
                <a:latin typeface="+mn-lt"/>
              </a:rPr>
            </a:br>
            <a:r>
              <a:rPr lang="en-US" altLang="zh-CN" sz="4000" b="1" dirty="0" smtClean="0">
                <a:solidFill>
                  <a:schemeClr val="accent5"/>
                </a:solidFill>
                <a:latin typeface="+mn-lt"/>
              </a:rPr>
              <a:t>A </a:t>
            </a:r>
            <a:r>
              <a:rPr lang="en-US" altLang="zh-CN" sz="4000" b="1" dirty="0">
                <a:solidFill>
                  <a:schemeClr val="accent5"/>
                </a:solidFill>
                <a:latin typeface="+mn-lt"/>
              </a:rPr>
              <a:t>Kernel-Level </a:t>
            </a:r>
            <a:r>
              <a:rPr lang="en-US" altLang="zh-CN" sz="4000" b="1" dirty="0" smtClean="0">
                <a:solidFill>
                  <a:schemeClr val="accent5"/>
                </a:solidFill>
                <a:latin typeface="+mn-lt"/>
              </a:rPr>
              <a:t>RDMA-Based</a:t>
            </a:r>
            <a:br>
              <a:rPr lang="en-US" altLang="zh-CN" sz="4000" b="1" dirty="0" smtClean="0">
                <a:solidFill>
                  <a:schemeClr val="accent5"/>
                </a:solidFill>
                <a:latin typeface="+mn-lt"/>
              </a:rPr>
            </a:br>
            <a:r>
              <a:rPr lang="en-US" altLang="zh-CN" sz="4000" b="1" dirty="0" smtClean="0">
                <a:solidFill>
                  <a:schemeClr val="accent5"/>
                </a:solidFill>
                <a:latin typeface="+mn-lt"/>
              </a:rPr>
              <a:t>DSPM </a:t>
            </a:r>
            <a:r>
              <a:rPr lang="en-US" altLang="zh-CN" sz="4000" b="1" dirty="0">
                <a:solidFill>
                  <a:schemeClr val="accent5"/>
                </a:solidFill>
                <a:latin typeface="+mn-lt"/>
              </a:rPr>
              <a:t>System</a:t>
            </a:r>
            <a:endParaRPr lang="en-US" sz="4000" b="1" dirty="0">
              <a:solidFill>
                <a:schemeClr val="accent5"/>
              </a:solidFill>
              <a:latin typeface="+mn-lt"/>
            </a:endParaRPr>
          </a:p>
        </p:txBody>
      </p:sp>
      <p:sp>
        <p:nvSpPr>
          <p:cNvPr id="3" name="TextBox 2"/>
          <p:cNvSpPr txBox="1"/>
          <p:nvPr/>
        </p:nvSpPr>
        <p:spPr>
          <a:xfrm>
            <a:off x="244590" y="2816921"/>
            <a:ext cx="4952681" cy="3108543"/>
          </a:xfrm>
          <a:prstGeom prst="rect">
            <a:avLst/>
          </a:prstGeom>
          <a:noFill/>
        </p:spPr>
        <p:txBody>
          <a:bodyPr wrap="square" rtlCol="0">
            <a:spAutoFit/>
          </a:bodyPr>
          <a:lstStyle/>
          <a:p>
            <a:pPr marL="285750" indent="-285750">
              <a:buFont typeface="Arial" charset="0"/>
              <a:buChar char="•"/>
            </a:pPr>
            <a:r>
              <a:rPr lang="en-US" altLang="zh-CN" sz="2800" dirty="0" smtClean="0"/>
              <a:t>Open-Source</a:t>
            </a:r>
          </a:p>
          <a:p>
            <a:pPr marL="285750" indent="-285750">
              <a:buFont typeface="Arial" charset="0"/>
              <a:buChar char="•"/>
            </a:pPr>
            <a:r>
              <a:rPr lang="en-US" altLang="zh-CN" sz="2800" dirty="0" smtClean="0"/>
              <a:t>Easy-to-Use</a:t>
            </a:r>
          </a:p>
          <a:p>
            <a:pPr marL="285750" indent="-285750">
              <a:buFont typeface="Arial" charset="0"/>
              <a:buChar char="•"/>
            </a:pPr>
            <a:r>
              <a:rPr lang="en-US" altLang="zh-CN" sz="2800" dirty="0" smtClean="0"/>
              <a:t>Native</a:t>
            </a:r>
            <a:r>
              <a:rPr lang="zh-CN" altLang="en-US" sz="2800" dirty="0" smtClean="0"/>
              <a:t> </a:t>
            </a:r>
            <a:r>
              <a:rPr lang="en-US" altLang="zh-CN" sz="2800" dirty="0" smtClean="0"/>
              <a:t>Load/Store</a:t>
            </a:r>
          </a:p>
          <a:p>
            <a:pPr marL="285750" indent="-285750">
              <a:buFont typeface="Arial" charset="0"/>
              <a:buChar char="•"/>
            </a:pPr>
            <a:r>
              <a:rPr lang="en-US" altLang="zh-CN" sz="2800" dirty="0" smtClean="0"/>
              <a:t>Persistent</a:t>
            </a:r>
            <a:r>
              <a:rPr lang="zh-CN" altLang="en-US" sz="2800" dirty="0" smtClean="0"/>
              <a:t> </a:t>
            </a:r>
            <a:r>
              <a:rPr lang="en-US" altLang="zh-CN" sz="2800" dirty="0" smtClean="0"/>
              <a:t>Naming</a:t>
            </a:r>
          </a:p>
          <a:p>
            <a:pPr marL="285750" indent="-285750">
              <a:buFont typeface="Arial" charset="0"/>
              <a:buChar char="•"/>
            </a:pPr>
            <a:r>
              <a:rPr lang="en-US" altLang="zh-CN" sz="2800" dirty="0" smtClean="0"/>
              <a:t>Flexible Consistency Levels</a:t>
            </a:r>
          </a:p>
          <a:p>
            <a:pPr marL="285750" indent="-285750">
              <a:buFont typeface="Arial" charset="0"/>
              <a:buChar char="•"/>
            </a:pPr>
            <a:r>
              <a:rPr lang="en-US" altLang="zh-CN" sz="2800" dirty="0" smtClean="0"/>
              <a:t>Data</a:t>
            </a:r>
            <a:r>
              <a:rPr lang="zh-CN" altLang="en-US" sz="2800" dirty="0" smtClean="0"/>
              <a:t> </a:t>
            </a:r>
            <a:r>
              <a:rPr lang="en-US" altLang="zh-CN" sz="2800" dirty="0" smtClean="0"/>
              <a:t>Durability</a:t>
            </a:r>
            <a:r>
              <a:rPr lang="zh-CN" altLang="en-US" sz="2800" dirty="0"/>
              <a:t> </a:t>
            </a:r>
            <a:r>
              <a:rPr lang="en-US" altLang="zh-CN" sz="2800" dirty="0" smtClean="0"/>
              <a:t>&amp;</a:t>
            </a:r>
            <a:r>
              <a:rPr lang="zh-CN" altLang="en-US" sz="2800" dirty="0" smtClean="0"/>
              <a:t> </a:t>
            </a:r>
            <a:r>
              <a:rPr lang="en-US" altLang="zh-CN" sz="2800" dirty="0" smtClean="0"/>
              <a:t>Reliability</a:t>
            </a:r>
          </a:p>
          <a:p>
            <a:pPr marL="285750" indent="-285750">
              <a:buFont typeface="Arial" charset="0"/>
              <a:buChar char="•"/>
            </a:pPr>
            <a:endParaRPr lang="en-US" altLang="zh-CN" sz="2800" dirty="0" smtClean="0"/>
          </a:p>
        </p:txBody>
      </p:sp>
      <p:sp>
        <p:nvSpPr>
          <p:cNvPr id="7" name="Date Placeholder 6"/>
          <p:cNvSpPr>
            <a:spLocks noGrp="1"/>
          </p:cNvSpPr>
          <p:nvPr>
            <p:ph type="dt" sz="half" idx="10"/>
          </p:nvPr>
        </p:nvSpPr>
        <p:spPr/>
        <p:txBody>
          <a:bodyPr/>
          <a:lstStyle/>
          <a:p>
            <a:fld id="{934EE9FB-240F-1642-AE10-812EB01B018B}" type="datetime1">
              <a:rPr lang="en-US" smtClean="0"/>
              <a:t>10/9/17</a:t>
            </a:fld>
            <a:endParaRPr lang="en-US"/>
          </a:p>
        </p:txBody>
      </p:sp>
      <p:sp>
        <p:nvSpPr>
          <p:cNvPr id="8" name="Slide Number Placeholder 7"/>
          <p:cNvSpPr>
            <a:spLocks noGrp="1"/>
          </p:cNvSpPr>
          <p:nvPr>
            <p:ph type="sldNum" sz="quarter" idx="12"/>
          </p:nvPr>
        </p:nvSpPr>
        <p:spPr/>
        <p:txBody>
          <a:bodyPr/>
          <a:lstStyle/>
          <a:p>
            <a:fld id="{69F2510E-5755-9644-A5D2-B10DD538C5A3}" type="slidenum">
              <a:rPr lang="en-US" smtClean="0"/>
              <a:t>11</a:t>
            </a:fld>
            <a:endParaRPr lang="en-US"/>
          </a:p>
        </p:txBody>
      </p:sp>
    </p:spTree>
    <p:extLst>
      <p:ext uri="{BB962C8B-B14F-4D97-AF65-F5344CB8AC3E}">
        <p14:creationId xmlns:p14="http://schemas.microsoft.com/office/powerpoint/2010/main" val="317582016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sp>
        <p:nvSpPr>
          <p:cNvPr id="3" name="Date Placeholder 2"/>
          <p:cNvSpPr>
            <a:spLocks noGrp="1"/>
          </p:cNvSpPr>
          <p:nvPr>
            <p:ph type="dt" sz="half" idx="10"/>
          </p:nvPr>
        </p:nvSpPr>
        <p:spPr/>
        <p:txBody>
          <a:bodyPr/>
          <a:lstStyle/>
          <a:p>
            <a:fld id="{EDAF1B78-595A-0346-AFA0-5FE62C9FA610}"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12</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18088115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sp>
        <p:nvSpPr>
          <p:cNvPr id="3" name="Date Placeholder 2"/>
          <p:cNvSpPr>
            <a:spLocks noGrp="1"/>
          </p:cNvSpPr>
          <p:nvPr>
            <p:ph type="dt" sz="half" idx="10"/>
          </p:nvPr>
        </p:nvSpPr>
        <p:spPr/>
        <p:txBody>
          <a:bodyPr/>
          <a:lstStyle/>
          <a:p>
            <a:fld id="{EDAF1B78-595A-0346-AFA0-5FE62C9FA610}"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13</a:t>
            </a:fld>
            <a:endParaRPr lang="en-US"/>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87539580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2A363F-46E3-F143-80E4-9DE3548C559F}" type="datetime1">
              <a:rPr lang="en-US" smtClean="0"/>
              <a:t>10/9/17</a:t>
            </a:fld>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14</a:t>
            </a:fld>
            <a:endParaRPr lang="en-US"/>
          </a:p>
        </p:txBody>
      </p:sp>
      <p:sp>
        <p:nvSpPr>
          <p:cNvPr id="6"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133738341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2A363F-46E3-F143-80E4-9DE3548C559F}" type="datetime1">
              <a:rPr lang="en-US" smtClean="0"/>
              <a:t>10/9/17</a:t>
            </a:fld>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15</a:t>
            </a:fld>
            <a:endParaRPr lang="en-US"/>
          </a:p>
        </p:txBody>
      </p:sp>
      <p:sp>
        <p:nvSpPr>
          <p:cNvPr id="6"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15651621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2A363F-46E3-F143-80E4-9DE3548C559F}" type="datetime1">
              <a:rPr lang="en-US" smtClean="0"/>
              <a:t>10/9/17</a:t>
            </a:fld>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16</a:t>
            </a:fld>
            <a:endParaRPr lang="en-US"/>
          </a:p>
        </p:txBody>
      </p:sp>
      <p:sp>
        <p:nvSpPr>
          <p:cNvPr id="6"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16716126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702A363F-46E3-F143-80E4-9DE3548C559F}" type="datetime1">
              <a:rPr lang="en-US" smtClean="0"/>
              <a:t>10/9/17</a:t>
            </a:fld>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17</a:t>
            </a:fld>
            <a:endParaRPr lang="en-US"/>
          </a:p>
        </p:txBody>
      </p:sp>
      <p:sp>
        <p:nvSpPr>
          <p:cNvPr id="6"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Architecture</a:t>
            </a:r>
            <a:endParaRPr lang="en-US" b="1" dirty="0">
              <a:solidFill>
                <a:schemeClr val="accent5"/>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92000" y="1363379"/>
            <a:ext cx="5760000" cy="4992972"/>
          </a:xfrm>
          <a:prstGeom prst="rect">
            <a:avLst/>
          </a:prstGeom>
        </p:spPr>
      </p:pic>
    </p:spTree>
    <p:extLst>
      <p:ext uri="{BB962C8B-B14F-4D97-AF65-F5344CB8AC3E}">
        <p14:creationId xmlns:p14="http://schemas.microsoft.com/office/powerpoint/2010/main" val="198367310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Hotpot</a:t>
            </a:r>
            <a:r>
              <a:rPr lang="zh-CN" altLang="en-US" b="1" dirty="0" smtClean="0">
                <a:solidFill>
                  <a:schemeClr val="accent5"/>
                </a:solidFill>
              </a:rPr>
              <a:t> </a:t>
            </a:r>
            <a:r>
              <a:rPr lang="en-US" altLang="zh-CN" b="1" dirty="0" smtClean="0">
                <a:solidFill>
                  <a:schemeClr val="accent5"/>
                </a:solidFill>
              </a:rPr>
              <a:t>Code</a:t>
            </a:r>
            <a:r>
              <a:rPr lang="zh-CN" altLang="en-US" b="1" dirty="0" smtClean="0">
                <a:solidFill>
                  <a:schemeClr val="accent5"/>
                </a:solidFill>
              </a:rPr>
              <a:t> </a:t>
            </a:r>
            <a:r>
              <a:rPr lang="en-US" altLang="zh-CN" b="1" dirty="0" smtClean="0">
                <a:solidFill>
                  <a:schemeClr val="accent5"/>
                </a:solidFill>
              </a:rPr>
              <a:t>Example</a:t>
            </a:r>
            <a:endParaRPr lang="en-US" b="1" dirty="0">
              <a:solidFill>
                <a:schemeClr val="accent5"/>
              </a:solidFill>
            </a:endParaRPr>
          </a:p>
        </p:txBody>
      </p:sp>
      <p:sp>
        <p:nvSpPr>
          <p:cNvPr id="3" name="Content Placeholder 2"/>
          <p:cNvSpPr>
            <a:spLocks noGrp="1"/>
          </p:cNvSpPr>
          <p:nvPr>
            <p:ph idx="1"/>
          </p:nvPr>
        </p:nvSpPr>
        <p:spPr/>
        <p:txBody>
          <a:bodyPr>
            <a:normAutofit fontScale="92500" lnSpcReduction="10000"/>
          </a:bodyPr>
          <a:lstStyle/>
          <a:p>
            <a:pPr marL="0" indent="0">
              <a:buNone/>
            </a:pPr>
            <a:r>
              <a:rPr lang="en-US" altLang="zh-CN" sz="1800" dirty="0" smtClean="0">
                <a:solidFill>
                  <a:schemeClr val="accent5"/>
                </a:solidFill>
                <a:latin typeface="Courier" charset="0"/>
                <a:ea typeface="Courier" charset="0"/>
                <a:cs typeface="Courier" charset="0"/>
              </a:rPr>
              <a: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Open</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a:t>
            </a:r>
            <a:r>
              <a:rPr lang="zh-CN" altLang="en-US" sz="1800" dirty="0" smtClean="0">
                <a:solidFill>
                  <a:schemeClr val="accent5"/>
                </a:solidFill>
                <a:latin typeface="Courier" charset="0"/>
                <a:ea typeface="Courier" charset="0"/>
                <a:cs typeface="Courier" charset="0"/>
              </a:rPr>
              <a:t> </a:t>
            </a:r>
            <a:r>
              <a:rPr lang="en-US" altLang="zh-CN" sz="2200" b="1" i="1" dirty="0" smtClean="0">
                <a:solidFill>
                  <a:schemeClr val="accent5"/>
                </a:solidFill>
                <a:latin typeface="Courier" charset="0"/>
                <a:ea typeface="Courier" charset="0"/>
                <a:cs typeface="Courier" charset="0"/>
              </a:rPr>
              <a:t>dataset</a:t>
            </a:r>
            <a:r>
              <a:rPr lang="zh-CN" altLang="en-US" sz="22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named</a:t>
            </a:r>
            <a:r>
              <a:rPr lang="zh-CN" altLang="en-US" sz="1800" dirty="0" smtClean="0">
                <a:solidFill>
                  <a:schemeClr val="accent5"/>
                </a:solidFill>
                <a:latin typeface="Courier" charset="0"/>
                <a:ea typeface="Courier" charset="0"/>
                <a:cs typeface="Courier" charset="0"/>
              </a:rPr>
              <a:t> </a:t>
            </a:r>
            <a:r>
              <a:rPr lang="en-US" altLang="zh-CN" sz="1800" dirty="0">
                <a:solidFill>
                  <a:schemeClr val="accent5"/>
                </a:solidFill>
                <a:latin typeface="Courier" charset="0"/>
                <a:ea typeface="Courier" charset="0"/>
                <a:cs typeface="Courier" charset="0"/>
              </a:rPr>
              <a:t>`</a:t>
            </a:r>
            <a:r>
              <a:rPr lang="en-US" altLang="zh-CN" sz="1800" dirty="0" err="1" smtClean="0">
                <a:solidFill>
                  <a:schemeClr val="accent5"/>
                </a:solidFill>
                <a:latin typeface="Courier" charset="0"/>
                <a:ea typeface="Courier" charset="0"/>
                <a:cs typeface="Courier" charset="0"/>
              </a:rPr>
              <a:t>socc</a:t>
            </a:r>
            <a:r>
              <a:rPr lang="en-US" altLang="zh-CN" sz="1800" dirty="0" smtClean="0">
                <a:solidFill>
                  <a:schemeClr val="accent5"/>
                </a:solidFill>
                <a:latin typeface="Courier" charset="0"/>
                <a:ea typeface="Courier" charset="0"/>
                <a:cs typeface="Courier" charset="0"/>
              </a:rPr>
              <a: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and</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mmap</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it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to</a:t>
            </a:r>
            <a:endParaRPr lang="en-US" altLang="zh-CN" sz="1800" dirty="0">
              <a:solidFill>
                <a:schemeClr val="accent5"/>
              </a:solidFill>
              <a:latin typeface="Courier" charset="0"/>
              <a:ea typeface="Courier" charset="0"/>
              <a:cs typeface="Courier" charset="0"/>
            </a:endParaRPr>
          </a:p>
          <a:p>
            <a:pPr marL="0" indent="0">
              <a:buNone/>
            </a:pPr>
            <a:r>
              <a:rPr lang="zh-CN" altLang="en-US" sz="1800" dirty="0" smtClean="0">
                <a:solidFill>
                  <a:schemeClr val="accent5"/>
                </a:solidFill>
                <a:latin typeface="Courier" charset="0"/>
                <a:ea typeface="Courier" charset="0"/>
                <a:cs typeface="Courier" charset="0"/>
              </a:rPr>
              <a:t> * </a:t>
            </a:r>
            <a:r>
              <a:rPr lang="en-US" altLang="zh-CN" sz="1800" dirty="0" smtClean="0">
                <a:solidFill>
                  <a:schemeClr val="accent5"/>
                </a:solidFill>
                <a:latin typeface="Courier" charset="0"/>
                <a:ea typeface="Courier" charset="0"/>
                <a:cs typeface="Courier" charset="0"/>
              </a:rPr>
              <a:t>application’s</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virtual</a:t>
            </a:r>
            <a:r>
              <a:rPr lang="zh-CN" altLang="en-US" sz="1800" dirty="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address</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space</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t>
            </a:r>
          </a:p>
          <a:p>
            <a:pPr marL="0" indent="0">
              <a:buNone/>
            </a:pPr>
            <a:r>
              <a:rPr lang="en-US" altLang="zh-CN" sz="1800" dirty="0" err="1" smtClean="0">
                <a:solidFill>
                  <a:schemeClr val="accent6"/>
                </a:solidFill>
                <a:latin typeface="Courier" charset="0"/>
                <a:ea typeface="Courier" charset="0"/>
                <a:cs typeface="Courier" charset="0"/>
              </a:rPr>
              <a:t>int</a:t>
            </a:r>
            <a:r>
              <a:rPr lang="zh-CN" altLang="en-US" sz="1800" dirty="0" smtClean="0">
                <a:solidFill>
                  <a:schemeClr val="accent6"/>
                </a:solidFill>
                <a:latin typeface="Courier" charset="0"/>
                <a:ea typeface="Courier" charset="0"/>
                <a:cs typeface="Courier" charset="0"/>
              </a:rPr>
              <a:t> </a:t>
            </a:r>
            <a:r>
              <a:rPr lang="en-US" altLang="zh-CN" sz="1800" dirty="0" err="1" smtClean="0">
                <a:latin typeface="Courier" charset="0"/>
                <a:ea typeface="Courier" charset="0"/>
                <a:cs typeface="Courier" charset="0"/>
              </a:rPr>
              <a:t>fd</a:t>
            </a:r>
            <a:r>
              <a:rPr lang="en-US" altLang="zh-CN" sz="1800" dirty="0" smtClean="0">
                <a:latin typeface="Courier" charset="0"/>
                <a:ea typeface="Courier" charset="0"/>
                <a:cs typeface="Courier" charset="0"/>
              </a:rPr>
              <a:t> = </a:t>
            </a:r>
            <a:r>
              <a:rPr lang="en-US" altLang="zh-CN" sz="1800" dirty="0" smtClean="0">
                <a:solidFill>
                  <a:srgbClr val="7030A0"/>
                </a:solidFill>
                <a:latin typeface="Courier" charset="0"/>
                <a:ea typeface="Courier" charset="0"/>
                <a:cs typeface="Courier" charset="0"/>
              </a:rPr>
              <a:t>open</a:t>
            </a:r>
            <a:r>
              <a:rPr lang="en-US" altLang="zh-CN" sz="1800" dirty="0" smtClean="0">
                <a:latin typeface="Courier" charset="0"/>
                <a:ea typeface="Courier" charset="0"/>
                <a:cs typeface="Courier" charset="0"/>
              </a:rPr>
              <a:t>(</a:t>
            </a:r>
            <a:r>
              <a:rPr lang="en-US" altLang="zh-CN" sz="1800" dirty="0" smtClean="0">
                <a:solidFill>
                  <a:srgbClr val="FF0000"/>
                </a:solidFill>
                <a:latin typeface="Courier" charset="0"/>
                <a:ea typeface="Courier" charset="0"/>
                <a:cs typeface="Courier" charset="0"/>
              </a:rPr>
              <a:t>”/</a:t>
            </a:r>
            <a:r>
              <a:rPr lang="en-US" altLang="zh-CN" sz="1800" dirty="0" err="1" smtClean="0">
                <a:solidFill>
                  <a:srgbClr val="FF0000"/>
                </a:solidFill>
                <a:latin typeface="Courier" charset="0"/>
                <a:ea typeface="Courier" charset="0"/>
                <a:cs typeface="Courier" charset="0"/>
              </a:rPr>
              <a:t>mnt</a:t>
            </a:r>
            <a:r>
              <a:rPr lang="en-US" altLang="zh-CN" sz="1800" dirty="0" smtClean="0">
                <a:solidFill>
                  <a:srgbClr val="FF0000"/>
                </a:solidFill>
                <a:latin typeface="Courier" charset="0"/>
                <a:ea typeface="Courier" charset="0"/>
                <a:cs typeface="Courier" charset="0"/>
              </a:rPr>
              <a:t>/hotpot/</a:t>
            </a:r>
            <a:r>
              <a:rPr lang="en-US" altLang="zh-CN" sz="1800" dirty="0" err="1" smtClean="0">
                <a:solidFill>
                  <a:srgbClr val="FF0000"/>
                </a:solidFill>
                <a:latin typeface="Courier" charset="0"/>
                <a:ea typeface="Courier" charset="0"/>
                <a:cs typeface="Courier" charset="0"/>
              </a:rPr>
              <a:t>socc</a:t>
            </a:r>
            <a:r>
              <a:rPr lang="en-US" altLang="zh-CN" sz="1800" dirty="0" smtClean="0">
                <a:solidFill>
                  <a:srgbClr val="FF0000"/>
                </a:solidFill>
                <a:latin typeface="Courier" charset="0"/>
                <a:ea typeface="Courier" charset="0"/>
                <a:cs typeface="Courier" charset="0"/>
              </a:rPr>
              <a:t>”</a:t>
            </a:r>
            <a:r>
              <a:rPr lang="en-US" altLang="zh-CN" sz="1800" dirty="0" smtClean="0">
                <a:latin typeface="Courier" charset="0"/>
                <a:ea typeface="Courier" charset="0"/>
                <a:cs typeface="Courier" charset="0"/>
              </a:rPr>
              <a:t>, O_CREAT|O_RDWR);</a:t>
            </a:r>
            <a:endParaRPr lang="en-US" sz="1800" dirty="0">
              <a:latin typeface="Courier" charset="0"/>
              <a:ea typeface="Courier" charset="0"/>
              <a:cs typeface="Courier" charset="0"/>
            </a:endParaRPr>
          </a:p>
          <a:p>
            <a:pPr marL="0" indent="0">
              <a:buNone/>
            </a:pPr>
            <a:r>
              <a:rPr lang="en-US" altLang="zh-CN" sz="1800" dirty="0">
                <a:solidFill>
                  <a:schemeClr val="accent6"/>
                </a:solidFill>
                <a:latin typeface="Courier" charset="0"/>
                <a:ea typeface="Courier" charset="0"/>
                <a:cs typeface="Courier" charset="0"/>
              </a:rPr>
              <a:t>v</a:t>
            </a:r>
            <a:r>
              <a:rPr lang="en-US" altLang="zh-CN" sz="1800" dirty="0" smtClean="0">
                <a:solidFill>
                  <a:schemeClr val="accent6"/>
                </a:solidFill>
                <a:latin typeface="Courier" charset="0"/>
                <a:ea typeface="Courier" charset="0"/>
                <a:cs typeface="Courier" charset="0"/>
              </a:rPr>
              <a:t>oid</a:t>
            </a:r>
            <a:r>
              <a:rPr lang="zh-CN" altLang="en-US" sz="1800" dirty="0" smtClean="0">
                <a:solidFill>
                  <a:schemeClr val="accent6"/>
                </a:solidFill>
                <a:latin typeface="Courier" charset="0"/>
                <a:ea typeface="Courier" charset="0"/>
                <a:cs typeface="Courier" charset="0"/>
              </a:rPr>
              <a:t> </a:t>
            </a:r>
            <a:r>
              <a:rPr lang="zh-CN" altLang="en-US" sz="1800" dirty="0" smtClean="0">
                <a:latin typeface="Courier" charset="0"/>
                <a:ea typeface="Courier" charset="0"/>
                <a:cs typeface="Courier" charset="0"/>
              </a:rPr>
              <a:t>*</a:t>
            </a:r>
            <a:r>
              <a:rPr lang="en-US" altLang="zh-CN" sz="1800" dirty="0" smtClean="0">
                <a:latin typeface="Courier" charset="0"/>
                <a:ea typeface="Courier" charset="0"/>
                <a:cs typeface="Courier" charset="0"/>
              </a:rPr>
              <a:t>base = </a:t>
            </a:r>
            <a:r>
              <a:rPr lang="en-US" altLang="zh-CN" sz="1800" dirty="0" smtClean="0">
                <a:solidFill>
                  <a:srgbClr val="7030A0"/>
                </a:solidFill>
                <a:latin typeface="Courier" charset="0"/>
                <a:ea typeface="Courier" charset="0"/>
                <a:cs typeface="Courier" charset="0"/>
              </a:rPr>
              <a:t>mmap</a:t>
            </a:r>
            <a:r>
              <a:rPr lang="en-US" altLang="zh-CN" sz="1800" dirty="0" smtClean="0">
                <a:latin typeface="Courier" charset="0"/>
                <a:ea typeface="Courier" charset="0"/>
                <a:cs typeface="Courier" charset="0"/>
              </a:rPr>
              <a:t>(</a:t>
            </a:r>
            <a:r>
              <a:rPr lang="en-US" altLang="zh-CN" sz="1800" dirty="0" smtClean="0">
                <a:solidFill>
                  <a:srgbClr val="FF0000"/>
                </a:solidFill>
                <a:latin typeface="Courier" charset="0"/>
                <a:ea typeface="Courier" charset="0"/>
                <a:cs typeface="Courier" charset="0"/>
              </a:rPr>
              <a:t>0</a:t>
            </a:r>
            <a:r>
              <a:rPr lang="en-US" altLang="zh-CN" sz="1800" dirty="0" smtClean="0">
                <a:latin typeface="Courier" charset="0"/>
                <a:ea typeface="Courier" charset="0"/>
                <a:cs typeface="Courier" charset="0"/>
              </a:rPr>
              <a:t>,</a:t>
            </a:r>
            <a:r>
              <a:rPr lang="en-US" altLang="zh-CN" sz="1800" dirty="0" smtClean="0">
                <a:solidFill>
                  <a:srgbClr val="FF0000"/>
                </a:solidFill>
                <a:latin typeface="Courier" charset="0"/>
                <a:ea typeface="Courier" charset="0"/>
                <a:cs typeface="Courier" charset="0"/>
              </a:rPr>
              <a:t>40960</a:t>
            </a:r>
            <a:r>
              <a:rPr lang="en-US" altLang="zh-CN" sz="1800" dirty="0" smtClean="0">
                <a:latin typeface="Courier" charset="0"/>
                <a:ea typeface="Courier" charset="0"/>
                <a:cs typeface="Courier" charset="0"/>
              </a:rPr>
              <a:t>,PROT_WRITE,MAP_PRIVATE,fd,</a:t>
            </a:r>
            <a:r>
              <a:rPr lang="en-US" altLang="zh-CN" sz="1800" dirty="0" smtClean="0">
                <a:solidFill>
                  <a:srgbClr val="FF0000"/>
                </a:solidFill>
                <a:latin typeface="Courier" charset="0"/>
                <a:ea typeface="Courier" charset="0"/>
                <a:cs typeface="Courier" charset="0"/>
              </a:rPr>
              <a:t>0</a:t>
            </a:r>
            <a:r>
              <a:rPr lang="en-US" altLang="zh-CN" sz="1800" dirty="0" smtClean="0">
                <a:latin typeface="Courier" charset="0"/>
                <a:ea typeface="Courier" charset="0"/>
                <a:cs typeface="Courier" charset="0"/>
              </a:rPr>
              <a:t>);</a:t>
            </a:r>
          </a:p>
          <a:p>
            <a:pPr marL="0" indent="0">
              <a:buNone/>
            </a:pPr>
            <a:endParaRPr lang="en-US" sz="1800" dirty="0" smtClean="0">
              <a:latin typeface="Courier" charset="0"/>
              <a:ea typeface="Courier" charset="0"/>
              <a:cs typeface="Courier" charset="0"/>
            </a:endParaRPr>
          </a:p>
          <a:p>
            <a:pPr marL="0" indent="0">
              <a:buNone/>
            </a:pPr>
            <a:r>
              <a:rPr 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First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access:</a:t>
            </a:r>
            <a:r>
              <a:rPr lang="zh-CN" altLang="en-US" sz="1800" dirty="0" smtClean="0">
                <a:solidFill>
                  <a:schemeClr val="accent5"/>
                </a:solidFill>
                <a:latin typeface="Courier" charset="0"/>
                <a:ea typeface="Courier" charset="0"/>
                <a:cs typeface="Courier" charset="0"/>
              </a:rPr>
              <a:t> </a:t>
            </a:r>
            <a:r>
              <a:rPr lang="en-US" sz="1800" dirty="0" smtClean="0">
                <a:solidFill>
                  <a:schemeClr val="accent5"/>
                </a:solidFill>
                <a:latin typeface="Courier" charset="0"/>
                <a:ea typeface="Courier" charset="0"/>
                <a:cs typeface="Courier" charset="0"/>
              </a:rPr>
              <a:t>Hotpot </a:t>
            </a:r>
            <a:r>
              <a:rPr lang="en-US" altLang="zh-CN" sz="1800" dirty="0" smtClean="0">
                <a:solidFill>
                  <a:schemeClr val="accent5"/>
                </a:solidFill>
                <a:latin typeface="Courier" charset="0"/>
                <a:ea typeface="Courier" charset="0"/>
                <a:cs typeface="Courier" charset="0"/>
              </a:rPr>
              <a:t>will</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fulfill</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page</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fault</a:t>
            </a:r>
            <a:r>
              <a:rPr lang="zh-CN" altLang="en-US" sz="1800" dirty="0" smtClean="0">
                <a:solidFill>
                  <a:schemeClr val="accent5"/>
                </a:solidFill>
                <a:latin typeface="Courier" charset="0"/>
                <a:ea typeface="Courier" charset="0"/>
                <a:cs typeface="Courier" charset="0"/>
              </a:rPr>
              <a:t> </a:t>
            </a:r>
            <a:r>
              <a:rPr lang="en-US" sz="1800" dirty="0" smtClean="0">
                <a:solidFill>
                  <a:schemeClr val="accent5"/>
                </a:solidFill>
                <a:latin typeface="Courier" charset="0"/>
                <a:ea typeface="Courier" charset="0"/>
                <a:cs typeface="Courier" charset="0"/>
              </a:rPr>
              <a:t>*/</a:t>
            </a:r>
          </a:p>
          <a:p>
            <a:pPr marL="0" indent="0">
              <a:buNone/>
            </a:pPr>
            <a:r>
              <a:rPr lang="zh-CN" altLang="en-US" sz="1800" dirty="0" smtClean="0">
                <a:latin typeface="Courier" charset="0"/>
                <a:ea typeface="Courier" charset="0"/>
                <a:cs typeface="Courier" charset="0"/>
              </a:rPr>
              <a:t>*</a:t>
            </a:r>
            <a:r>
              <a:rPr lang="en-US" altLang="zh-CN" sz="1800" dirty="0" smtClean="0">
                <a:latin typeface="Courier" charset="0"/>
                <a:ea typeface="Courier" charset="0"/>
                <a:cs typeface="Courier" charset="0"/>
              </a:rPr>
              <a:t>base</a:t>
            </a:r>
            <a:r>
              <a:rPr lang="zh-CN" altLang="en-US" sz="1800" dirty="0" smtClean="0">
                <a:latin typeface="Courier" charset="0"/>
                <a:ea typeface="Courier" charset="0"/>
                <a:cs typeface="Courier" charset="0"/>
              </a:rPr>
              <a:t> </a:t>
            </a:r>
            <a:r>
              <a:rPr lang="en-US" altLang="zh-CN" sz="1800" dirty="0" smtClean="0">
                <a:latin typeface="Courier" charset="0"/>
                <a:ea typeface="Courier" charset="0"/>
                <a:cs typeface="Courier" charset="0"/>
              </a:rPr>
              <a:t>=</a:t>
            </a:r>
            <a:r>
              <a:rPr lang="zh-CN" altLang="en-US" sz="1800" dirty="0" smtClean="0">
                <a:latin typeface="Courier" charset="0"/>
                <a:ea typeface="Courier" charset="0"/>
                <a:cs typeface="Courier" charset="0"/>
              </a:rPr>
              <a:t> </a:t>
            </a:r>
            <a:r>
              <a:rPr lang="en-US" altLang="zh-CN" sz="1800" dirty="0">
                <a:solidFill>
                  <a:srgbClr val="FF0000"/>
                </a:solidFill>
                <a:latin typeface="Courier" charset="0"/>
                <a:ea typeface="Courier" charset="0"/>
                <a:cs typeface="Courier" charset="0"/>
              </a:rPr>
              <a:t>9</a:t>
            </a:r>
            <a:r>
              <a:rPr lang="en-US" altLang="zh-CN" sz="1800" dirty="0" smtClean="0">
                <a:latin typeface="Courier" charset="0"/>
                <a:ea typeface="Courier" charset="0"/>
                <a:cs typeface="Courier" charset="0"/>
              </a:rPr>
              <a:t>;</a:t>
            </a:r>
          </a:p>
          <a:p>
            <a:pPr marL="0" indent="0">
              <a:buNone/>
            </a:pPr>
            <a:endParaRPr lang="en-US" altLang="zh-CN" sz="1800" dirty="0" smtClean="0">
              <a:latin typeface="Courier" charset="0"/>
              <a:ea typeface="Courier" charset="0"/>
              <a:cs typeface="Courier" charset="0"/>
            </a:endParaRPr>
          </a:p>
          <a:p>
            <a:pPr marL="0" indent="0">
              <a:buNone/>
            </a:pPr>
            <a:r>
              <a:rPr lang="en-US" altLang="zh-CN" sz="1800" dirty="0">
                <a:solidFill>
                  <a:schemeClr val="accent5"/>
                </a:solidFill>
                <a:latin typeface="Courier" charset="0"/>
                <a:ea typeface="Courier" charset="0"/>
                <a:cs typeface="Courier" charset="0"/>
              </a:rPr>
              <a:t>/</a:t>
            </a:r>
            <a:r>
              <a:rPr lang="zh-CN" altLang="en-US" sz="1800" dirty="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Later</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accesses:</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Direct</a:t>
            </a:r>
            <a:r>
              <a:rPr lang="zh-CN" altLang="en-US" sz="1800" dirty="0" smtClean="0">
                <a:solidFill>
                  <a:schemeClr val="accent5"/>
                </a:solidFill>
                <a:latin typeface="Courier" charset="0"/>
                <a:ea typeface="Courier" charset="0"/>
                <a:cs typeface="Courier" charset="0"/>
              </a:rPr>
              <a:t> </a:t>
            </a:r>
            <a:r>
              <a:rPr lang="en-US" altLang="zh-CN" sz="1800" dirty="0">
                <a:solidFill>
                  <a:schemeClr val="accent5"/>
                </a:solidFill>
                <a:latin typeface="Courier" charset="0"/>
                <a:ea typeface="Courier" charset="0"/>
                <a:cs typeface="Courier" charset="0"/>
              </a:rPr>
              <a:t>memory</a:t>
            </a:r>
            <a:r>
              <a:rPr lang="zh-CN" altLang="en-US" sz="1800" dirty="0">
                <a:solidFill>
                  <a:schemeClr val="accent5"/>
                </a:solidFill>
                <a:latin typeface="Courier" charset="0"/>
                <a:ea typeface="Courier" charset="0"/>
                <a:cs typeface="Courier" charset="0"/>
              </a:rPr>
              <a:t> </a:t>
            </a:r>
            <a:r>
              <a:rPr lang="en-US" altLang="zh-CN" sz="1800" dirty="0">
                <a:solidFill>
                  <a:schemeClr val="accent5"/>
                </a:solidFill>
                <a:latin typeface="Courier" charset="0"/>
                <a:ea typeface="Courier" charset="0"/>
                <a:cs typeface="Courier" charset="0"/>
              </a:rPr>
              <a:t>load/store</a:t>
            </a:r>
            <a:r>
              <a:rPr lang="zh-CN" altLang="en-US" sz="1800" dirty="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t>
            </a:r>
            <a:endParaRPr lang="en-US" altLang="zh-CN" sz="1800" dirty="0">
              <a:latin typeface="Courier" charset="0"/>
              <a:ea typeface="Courier" charset="0"/>
              <a:cs typeface="Courier" charset="0"/>
            </a:endParaRPr>
          </a:p>
          <a:p>
            <a:pPr marL="0" indent="0">
              <a:buNone/>
            </a:pPr>
            <a:r>
              <a:rPr lang="en-US" altLang="zh-CN" sz="1800" dirty="0" err="1" smtClean="0">
                <a:solidFill>
                  <a:srgbClr val="7030A0"/>
                </a:solidFill>
                <a:latin typeface="Courier" charset="0"/>
                <a:ea typeface="Courier" charset="0"/>
                <a:cs typeface="Courier" charset="0"/>
              </a:rPr>
              <a:t>memset</a:t>
            </a:r>
            <a:r>
              <a:rPr lang="en-US" altLang="zh-CN" sz="1800" dirty="0" smtClean="0">
                <a:latin typeface="Courier" charset="0"/>
                <a:ea typeface="Courier" charset="0"/>
                <a:cs typeface="Courier" charset="0"/>
              </a:rPr>
              <a:t>(base,</a:t>
            </a:r>
            <a:r>
              <a:rPr lang="zh-CN" altLang="en-US" sz="1800" dirty="0" smtClean="0">
                <a:latin typeface="Courier" charset="0"/>
                <a:ea typeface="Courier" charset="0"/>
                <a:cs typeface="Courier" charset="0"/>
              </a:rPr>
              <a:t> </a:t>
            </a:r>
            <a:r>
              <a:rPr lang="en-US" altLang="zh-CN" sz="1800" dirty="0" smtClean="0">
                <a:solidFill>
                  <a:srgbClr val="FF0000"/>
                </a:solidFill>
                <a:latin typeface="Courier" charset="0"/>
                <a:ea typeface="Courier" charset="0"/>
                <a:cs typeface="Courier" charset="0"/>
              </a:rPr>
              <a:t>0x27</a:t>
            </a:r>
            <a:r>
              <a:rPr lang="en-US" altLang="zh-CN" sz="1800" dirty="0" smtClean="0">
                <a:latin typeface="Courier" charset="0"/>
                <a:ea typeface="Courier" charset="0"/>
                <a:cs typeface="Courier" charset="0"/>
              </a:rPr>
              <a:t>,</a:t>
            </a:r>
            <a:r>
              <a:rPr lang="zh-CN" altLang="en-US" sz="1800" dirty="0" smtClean="0">
                <a:latin typeface="Courier" charset="0"/>
                <a:ea typeface="Courier" charset="0"/>
                <a:cs typeface="Courier" charset="0"/>
              </a:rPr>
              <a:t> </a:t>
            </a:r>
            <a:r>
              <a:rPr lang="en-US" altLang="zh-CN" sz="1800" dirty="0" smtClean="0">
                <a:latin typeface="Courier" charset="0"/>
                <a:ea typeface="Courier" charset="0"/>
                <a:cs typeface="Courier" charset="0"/>
              </a:rPr>
              <a:t>PAGE_SIZE);</a:t>
            </a:r>
            <a:endParaRPr lang="en-US" sz="1800" dirty="0" smtClean="0">
              <a:latin typeface="Courier" charset="0"/>
              <a:ea typeface="Courier" charset="0"/>
              <a:cs typeface="Courier" charset="0"/>
            </a:endParaRPr>
          </a:p>
          <a:p>
            <a:pPr marL="0" indent="0">
              <a:buNone/>
            </a:pPr>
            <a:endParaRPr lang="en-US" sz="1800" dirty="0">
              <a:latin typeface="Courier" charset="0"/>
              <a:ea typeface="Courier" charset="0"/>
              <a:cs typeface="Courier" charset="0"/>
            </a:endParaRPr>
          </a:p>
          <a:p>
            <a:pPr marL="0" indent="0">
              <a:buNone/>
            </a:pPr>
            <a:r>
              <a:rPr lang="en-US" altLang="zh-CN" sz="1800" dirty="0" smtClean="0">
                <a:solidFill>
                  <a:schemeClr val="accent5"/>
                </a:solidFill>
                <a:latin typeface="Courier" charset="0"/>
                <a:ea typeface="Courier" charset="0"/>
                <a:cs typeface="Courier" charset="0"/>
              </a:rPr>
              <a: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Commit</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data:</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making</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data</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coherent</a:t>
            </a:r>
            <a:r>
              <a:rPr lang="zh-CN" altLang="en-US" sz="1800" dirty="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and</a:t>
            </a:r>
            <a:r>
              <a:rPr lang="zh-CN" altLang="en-US" sz="1800" dirty="0" smtClean="0">
                <a:solidFill>
                  <a:schemeClr val="accent5"/>
                </a:solidFill>
                <a:latin typeface="Courier" charset="0"/>
                <a:ea typeface="Courier" charset="0"/>
                <a:cs typeface="Courier" charset="0"/>
              </a:rPr>
              <a:t> </a:t>
            </a:r>
            <a:r>
              <a:rPr lang="en-US" altLang="zh-CN" sz="1800" dirty="0" smtClean="0">
                <a:solidFill>
                  <a:schemeClr val="accent5"/>
                </a:solidFill>
                <a:latin typeface="Courier" charset="0"/>
                <a:ea typeface="Courier" charset="0"/>
                <a:cs typeface="Courier" charset="0"/>
              </a:rPr>
              <a:t>replicated */</a:t>
            </a:r>
          </a:p>
          <a:p>
            <a:pPr marL="0" indent="0">
              <a:buNone/>
            </a:pPr>
            <a:r>
              <a:rPr lang="en-US" altLang="zh-CN" sz="1800" dirty="0" smtClean="0">
                <a:solidFill>
                  <a:srgbClr val="7030A0"/>
                </a:solidFill>
                <a:latin typeface="Courier" charset="0"/>
                <a:ea typeface="Courier" charset="0"/>
                <a:cs typeface="Courier" charset="0"/>
              </a:rPr>
              <a:t>msync</a:t>
            </a:r>
            <a:r>
              <a:rPr lang="en-US" altLang="zh-CN" sz="1800" dirty="0" smtClean="0">
                <a:latin typeface="Courier" charset="0"/>
                <a:ea typeface="Courier" charset="0"/>
                <a:cs typeface="Courier" charset="0"/>
              </a:rPr>
              <a:t>(</a:t>
            </a:r>
            <a:r>
              <a:rPr lang="en-US" altLang="zh-CN" sz="1800" dirty="0" err="1" smtClean="0">
                <a:latin typeface="Courier" charset="0"/>
                <a:ea typeface="Courier" charset="0"/>
                <a:cs typeface="Courier" charset="0"/>
              </a:rPr>
              <a:t>sg_addr</a:t>
            </a:r>
            <a:r>
              <a:rPr lang="en-US" altLang="zh-CN" sz="1800" dirty="0" smtClean="0">
                <a:latin typeface="Courier" charset="0"/>
                <a:ea typeface="Courier" charset="0"/>
                <a:cs typeface="Courier" charset="0"/>
              </a:rPr>
              <a:t>, </a:t>
            </a:r>
            <a:r>
              <a:rPr lang="en-US" altLang="zh-CN" sz="1800" dirty="0" err="1" smtClean="0">
                <a:latin typeface="Courier" charset="0"/>
                <a:ea typeface="Courier" charset="0"/>
                <a:cs typeface="Courier" charset="0"/>
              </a:rPr>
              <a:t>sg_len</a:t>
            </a:r>
            <a:r>
              <a:rPr lang="en-US" altLang="zh-CN" sz="1800" dirty="0" smtClean="0">
                <a:latin typeface="Courier" charset="0"/>
                <a:ea typeface="Courier" charset="0"/>
                <a:cs typeface="Courier" charset="0"/>
              </a:rPr>
              <a:t>, MSYNC_HOTPOT);</a:t>
            </a:r>
            <a:endParaRPr lang="en-US" sz="1800" dirty="0">
              <a:latin typeface="Courier" charset="0"/>
              <a:ea typeface="Courier" charset="0"/>
              <a:cs typeface="Courier" charset="0"/>
            </a:endParaRPr>
          </a:p>
        </p:txBody>
      </p:sp>
      <p:sp>
        <p:nvSpPr>
          <p:cNvPr id="6" name="Date Placeholder 5"/>
          <p:cNvSpPr>
            <a:spLocks noGrp="1"/>
          </p:cNvSpPr>
          <p:nvPr>
            <p:ph type="dt" sz="half" idx="10"/>
          </p:nvPr>
        </p:nvSpPr>
        <p:spPr/>
        <p:txBody>
          <a:bodyPr/>
          <a:lstStyle/>
          <a:p>
            <a:fld id="{8840F84D-C441-FF4A-9FC9-C452D218303D}"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18</a:t>
            </a:fld>
            <a:endParaRPr lang="en-US"/>
          </a:p>
        </p:txBody>
      </p:sp>
    </p:spTree>
    <p:extLst>
      <p:ext uri="{BB962C8B-B14F-4D97-AF65-F5344CB8AC3E}">
        <p14:creationId xmlns:p14="http://schemas.microsoft.com/office/powerpoint/2010/main" val="837054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How</a:t>
            </a:r>
            <a:r>
              <a:rPr lang="zh-CN" altLang="en-US" b="1" dirty="0" smtClean="0">
                <a:solidFill>
                  <a:schemeClr val="accent5"/>
                </a:solidFill>
              </a:rPr>
              <a:t> </a:t>
            </a:r>
            <a:r>
              <a:rPr lang="en-US" altLang="zh-CN" b="1" dirty="0" smtClean="0">
                <a:solidFill>
                  <a:schemeClr val="accent5"/>
                </a:solidFill>
              </a:rPr>
              <a:t>to</a:t>
            </a:r>
            <a:r>
              <a:rPr lang="zh-CN" altLang="en-US" b="1" dirty="0" smtClean="0">
                <a:solidFill>
                  <a:schemeClr val="accent5"/>
                </a:solidFill>
              </a:rPr>
              <a:t> </a:t>
            </a:r>
            <a:r>
              <a:rPr lang="en-US" altLang="zh-CN" b="1" dirty="0" smtClean="0">
                <a:solidFill>
                  <a:schemeClr val="accent5"/>
                </a:solidFill>
              </a:rPr>
              <a:t>correctly add</a:t>
            </a:r>
            <a:r>
              <a:rPr lang="zh-CN" altLang="en-US" b="1" dirty="0" smtClean="0">
                <a:solidFill>
                  <a:schemeClr val="accent5"/>
                </a:solidFill>
              </a:rPr>
              <a:t> </a:t>
            </a:r>
            <a:r>
              <a:rPr lang="en-US" altLang="zh-CN" b="1" dirty="0" smtClean="0">
                <a:solidFill>
                  <a:schemeClr val="accent5"/>
                </a:solidFill>
              </a:rPr>
              <a:t>P</a:t>
            </a:r>
            <a:r>
              <a:rPr lang="zh-CN" altLang="en-US" b="1" dirty="0" smtClean="0">
                <a:solidFill>
                  <a:schemeClr val="accent5"/>
                </a:solidFill>
              </a:rPr>
              <a:t> </a:t>
            </a:r>
            <a:r>
              <a:rPr lang="en-US" altLang="zh-CN" b="1" dirty="0" smtClean="0">
                <a:solidFill>
                  <a:schemeClr val="accent5"/>
                </a:solidFill>
              </a:rPr>
              <a:t>to</a:t>
            </a:r>
            <a:r>
              <a:rPr lang="zh-CN" altLang="en-US" b="1" dirty="0" smtClean="0">
                <a:solidFill>
                  <a:schemeClr val="accent5"/>
                </a:solidFill>
              </a:rPr>
              <a:t> </a:t>
            </a:r>
            <a:r>
              <a:rPr lang="en-US" altLang="zh-CN" b="1" dirty="0" smtClean="0">
                <a:solidFill>
                  <a:schemeClr val="accent5"/>
                </a:solidFill>
              </a:rPr>
              <a:t>“DSM” without losing performance?</a:t>
            </a:r>
            <a:endParaRPr lang="en-US" b="1" dirty="0">
              <a:solidFill>
                <a:schemeClr val="accent5"/>
              </a:solidFill>
            </a:endParaRPr>
          </a:p>
        </p:txBody>
      </p:sp>
      <p:sp>
        <p:nvSpPr>
          <p:cNvPr id="3" name="Content Placeholder 2"/>
          <p:cNvSpPr>
            <a:spLocks noGrp="1"/>
          </p:cNvSpPr>
          <p:nvPr>
            <p:ph idx="1"/>
          </p:nvPr>
        </p:nvSpPr>
        <p:spPr>
          <a:xfrm>
            <a:off x="628650" y="1825625"/>
            <a:ext cx="7886700" cy="2779633"/>
          </a:xfrm>
        </p:spPr>
        <p:txBody>
          <a:bodyPr>
            <a:normAutofit/>
          </a:bodyPr>
          <a:lstStyle/>
          <a:p>
            <a:r>
              <a:rPr lang="en-US" altLang="zh-CN" dirty="0" smtClean="0"/>
              <a:t>Distributed</a:t>
            </a:r>
            <a:r>
              <a:rPr lang="zh-CN" altLang="en-US" dirty="0" smtClean="0"/>
              <a:t> </a:t>
            </a:r>
            <a:r>
              <a:rPr lang="en-US" altLang="zh-CN" dirty="0" smtClean="0"/>
              <a:t>Shared</a:t>
            </a:r>
            <a:r>
              <a:rPr lang="zh-CN" altLang="en-US" dirty="0" smtClean="0"/>
              <a:t> </a:t>
            </a:r>
            <a:r>
              <a:rPr lang="en-US" altLang="zh-CN" dirty="0" smtClean="0"/>
              <a:t>Memory</a:t>
            </a:r>
          </a:p>
          <a:p>
            <a:pPr lvl="1"/>
            <a:r>
              <a:rPr lang="en-US" altLang="zh-CN" dirty="0" smtClean="0"/>
              <a:t>Cache</a:t>
            </a:r>
            <a:r>
              <a:rPr lang="zh-CN" altLang="en-US" dirty="0" smtClean="0"/>
              <a:t> </a:t>
            </a:r>
            <a:r>
              <a:rPr lang="en-US" altLang="zh-CN" dirty="0" smtClean="0"/>
              <a:t>remote</a:t>
            </a:r>
            <a:r>
              <a:rPr lang="zh-CN" altLang="en-US" dirty="0" smtClean="0"/>
              <a:t> </a:t>
            </a:r>
            <a:r>
              <a:rPr lang="en-US" altLang="zh-CN" dirty="0" smtClean="0"/>
              <a:t>memory</a:t>
            </a:r>
            <a:r>
              <a:rPr lang="zh-CN" altLang="en-US" dirty="0" smtClean="0"/>
              <a:t> </a:t>
            </a:r>
            <a:r>
              <a:rPr lang="en-US" altLang="zh-CN" b="1" i="1" dirty="0" smtClean="0">
                <a:solidFill>
                  <a:srgbClr val="C00000"/>
                </a:solidFill>
              </a:rPr>
              <a:t>on-demand</a:t>
            </a:r>
            <a:r>
              <a:rPr lang="en-US" altLang="zh-CN" dirty="0"/>
              <a:t> </a:t>
            </a:r>
            <a:r>
              <a:rPr lang="en-US" altLang="zh-CN" dirty="0" smtClean="0"/>
              <a:t>for</a:t>
            </a:r>
            <a:r>
              <a:rPr lang="zh-CN" altLang="en-US" dirty="0" smtClean="0"/>
              <a:t> </a:t>
            </a:r>
            <a:r>
              <a:rPr lang="en-US" altLang="zh-CN" dirty="0" smtClean="0"/>
              <a:t>fast</a:t>
            </a:r>
            <a:r>
              <a:rPr lang="zh-CN" altLang="en-US" dirty="0" smtClean="0"/>
              <a:t> </a:t>
            </a:r>
            <a:r>
              <a:rPr lang="en-US" altLang="zh-CN" dirty="0" smtClean="0"/>
              <a:t>local</a:t>
            </a:r>
            <a:r>
              <a:rPr lang="zh-CN" altLang="en-US" dirty="0" smtClean="0"/>
              <a:t> </a:t>
            </a:r>
            <a:r>
              <a:rPr lang="en-US" altLang="zh-CN" dirty="0" smtClean="0"/>
              <a:t>access</a:t>
            </a:r>
          </a:p>
          <a:p>
            <a:pPr lvl="1"/>
            <a:r>
              <a:rPr lang="en-US" altLang="zh-CN" dirty="0" smtClean="0"/>
              <a:t>Multiple </a:t>
            </a:r>
            <a:r>
              <a:rPr lang="en-US" altLang="zh-CN" b="1" i="1" dirty="0" smtClean="0">
                <a:solidFill>
                  <a:srgbClr val="00B050"/>
                </a:solidFill>
              </a:rPr>
              <a:t>redundant</a:t>
            </a:r>
            <a:r>
              <a:rPr lang="en-US" altLang="zh-CN" dirty="0" smtClean="0">
                <a:solidFill>
                  <a:srgbClr val="00B050"/>
                </a:solidFill>
              </a:rPr>
              <a:t> </a:t>
            </a:r>
            <a:r>
              <a:rPr lang="en-US" altLang="zh-CN" dirty="0" smtClean="0"/>
              <a:t>copies </a:t>
            </a:r>
            <a:endParaRPr lang="en-US" dirty="0"/>
          </a:p>
          <a:p>
            <a:r>
              <a:rPr lang="en-US" altLang="zh-CN" dirty="0" smtClean="0"/>
              <a:t>Distributed</a:t>
            </a:r>
            <a:r>
              <a:rPr lang="zh-CN" altLang="en-US" dirty="0" smtClean="0"/>
              <a:t> </a:t>
            </a:r>
            <a:r>
              <a:rPr lang="en-US" altLang="zh-CN" dirty="0" smtClean="0"/>
              <a:t>Storage</a:t>
            </a:r>
            <a:r>
              <a:rPr lang="zh-CN" altLang="en-US" dirty="0" smtClean="0"/>
              <a:t> </a:t>
            </a:r>
            <a:r>
              <a:rPr lang="en-US" altLang="zh-CN" dirty="0" smtClean="0"/>
              <a:t>Systems</a:t>
            </a:r>
          </a:p>
          <a:p>
            <a:pPr lvl="1"/>
            <a:r>
              <a:rPr lang="en-US" altLang="zh-CN" b="1" i="1" dirty="0" smtClean="0">
                <a:solidFill>
                  <a:srgbClr val="C00000"/>
                </a:solidFill>
              </a:rPr>
              <a:t>Actively</a:t>
            </a:r>
            <a:r>
              <a:rPr lang="en-US" altLang="zh-CN" i="1" dirty="0" smtClean="0">
                <a:solidFill>
                  <a:srgbClr val="C00000"/>
                </a:solidFill>
              </a:rPr>
              <a:t> </a:t>
            </a:r>
            <a:r>
              <a:rPr lang="en-US" altLang="zh-CN" dirty="0" smtClean="0"/>
              <a:t>add</a:t>
            </a:r>
            <a:r>
              <a:rPr lang="zh-CN" altLang="en-US" dirty="0" smtClean="0"/>
              <a:t> </a:t>
            </a:r>
            <a:r>
              <a:rPr lang="en-US" altLang="zh-CN" dirty="0" smtClean="0"/>
              <a:t>more </a:t>
            </a:r>
            <a:r>
              <a:rPr lang="en-US" altLang="zh-CN" b="1" i="1" dirty="0" smtClean="0">
                <a:solidFill>
                  <a:srgbClr val="00B050"/>
                </a:solidFill>
              </a:rPr>
              <a:t>redundancy</a:t>
            </a:r>
            <a:r>
              <a:rPr lang="zh-CN" altLang="en-US" dirty="0" smtClean="0">
                <a:solidFill>
                  <a:srgbClr val="00B050"/>
                </a:solidFill>
              </a:rPr>
              <a:t> </a:t>
            </a:r>
            <a:r>
              <a:rPr lang="en-US" altLang="zh-CN" dirty="0" smtClean="0"/>
              <a:t>to</a:t>
            </a:r>
            <a:r>
              <a:rPr lang="zh-CN" altLang="en-US" dirty="0" smtClean="0"/>
              <a:t> </a:t>
            </a:r>
            <a:r>
              <a:rPr lang="en-US" altLang="zh-CN" dirty="0" smtClean="0"/>
              <a:t>provide</a:t>
            </a:r>
            <a:r>
              <a:rPr lang="zh-CN" altLang="en-US" dirty="0" smtClean="0"/>
              <a:t> </a:t>
            </a:r>
            <a:r>
              <a:rPr lang="en-US" altLang="zh-CN" dirty="0" smtClean="0"/>
              <a:t>data</a:t>
            </a:r>
            <a:r>
              <a:rPr lang="zh-CN" altLang="en-US" dirty="0" smtClean="0"/>
              <a:t> </a:t>
            </a:r>
            <a:r>
              <a:rPr lang="en-US" altLang="zh-CN" dirty="0" smtClean="0"/>
              <a:t>reliability</a:t>
            </a:r>
          </a:p>
          <a:p>
            <a:pPr lvl="1"/>
            <a:endParaRPr lang="en-US" dirty="0"/>
          </a:p>
          <a:p>
            <a:endParaRPr lang="en-US" altLang="zh-CN" dirty="0" smtClean="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458" y="4663107"/>
            <a:ext cx="1248575" cy="1248575"/>
          </a:xfrm>
          <a:prstGeom prst="rect">
            <a:avLst/>
          </a:prstGeom>
        </p:spPr>
      </p:pic>
      <p:sp>
        <p:nvSpPr>
          <p:cNvPr id="7" name="TextBox 6"/>
          <p:cNvSpPr txBox="1"/>
          <p:nvPr/>
        </p:nvSpPr>
        <p:spPr>
          <a:xfrm>
            <a:off x="1391050" y="4139320"/>
            <a:ext cx="7237317" cy="1200329"/>
          </a:xfrm>
          <a:prstGeom prst="rect">
            <a:avLst/>
          </a:prstGeom>
          <a:noFill/>
        </p:spPr>
        <p:txBody>
          <a:bodyPr wrap="square" rtlCol="0">
            <a:spAutoFit/>
          </a:bodyPr>
          <a:lstStyle/>
          <a:p>
            <a:r>
              <a:rPr lang="en-US" altLang="zh-CN" sz="3600" b="1" dirty="0" smtClean="0"/>
              <a:t>Integrate</a:t>
            </a:r>
            <a:r>
              <a:rPr lang="zh-CN" altLang="en-US" sz="3600" b="1" dirty="0" smtClean="0"/>
              <a:t> </a:t>
            </a:r>
            <a:r>
              <a:rPr lang="en-US" altLang="zh-CN" sz="3600" b="1" dirty="0" smtClean="0"/>
              <a:t>two</a:t>
            </a:r>
            <a:r>
              <a:rPr lang="zh-CN" altLang="en-US" sz="3600" b="1" dirty="0" smtClean="0"/>
              <a:t> </a:t>
            </a:r>
            <a:r>
              <a:rPr lang="en-US" altLang="zh-CN" sz="3600" b="1" dirty="0" smtClean="0"/>
              <a:t>forms</a:t>
            </a:r>
            <a:r>
              <a:rPr lang="zh-CN" altLang="en-US" sz="3600" b="1" dirty="0" smtClean="0"/>
              <a:t> </a:t>
            </a:r>
            <a:r>
              <a:rPr lang="en-US" altLang="zh-CN" sz="3600" b="1" dirty="0" smtClean="0"/>
              <a:t>of</a:t>
            </a:r>
            <a:r>
              <a:rPr lang="zh-CN" altLang="en-US" sz="3600" b="1" dirty="0" smtClean="0"/>
              <a:t> </a:t>
            </a:r>
            <a:r>
              <a:rPr lang="en-US" altLang="zh-CN" sz="3600" b="1" dirty="0" smtClean="0"/>
              <a:t>redundancy</a:t>
            </a:r>
            <a:r>
              <a:rPr lang="en-US" altLang="zh-CN" sz="3600" b="1" dirty="0"/>
              <a:t> </a:t>
            </a:r>
            <a:r>
              <a:rPr lang="en-US" sz="3600" b="1" dirty="0" smtClean="0"/>
              <a:t>with </a:t>
            </a:r>
            <a:r>
              <a:rPr lang="en-US" sz="3600" b="1" i="1" dirty="0" smtClean="0">
                <a:solidFill>
                  <a:schemeClr val="accent5"/>
                </a:solidFill>
              </a:rPr>
              <a:t>morphable </a:t>
            </a:r>
            <a:r>
              <a:rPr lang="en-US" sz="3600" b="1" i="1" dirty="0">
                <a:solidFill>
                  <a:schemeClr val="accent5"/>
                </a:solidFill>
              </a:rPr>
              <a:t>page </a:t>
            </a:r>
            <a:r>
              <a:rPr lang="en-US" sz="3600" b="1" i="1" dirty="0" smtClean="0">
                <a:solidFill>
                  <a:schemeClr val="accent5"/>
                </a:solidFill>
              </a:rPr>
              <a:t>states</a:t>
            </a:r>
            <a:endParaRPr lang="en-US" sz="3600" b="1" i="1" dirty="0">
              <a:solidFill>
                <a:schemeClr val="accent5"/>
              </a:solidFill>
            </a:endParaRPr>
          </a:p>
        </p:txBody>
      </p:sp>
      <p:sp>
        <p:nvSpPr>
          <p:cNvPr id="8" name="Date Placeholder 7"/>
          <p:cNvSpPr>
            <a:spLocks noGrp="1"/>
          </p:cNvSpPr>
          <p:nvPr>
            <p:ph type="dt" sz="half" idx="10"/>
          </p:nvPr>
        </p:nvSpPr>
        <p:spPr/>
        <p:txBody>
          <a:bodyPr/>
          <a:lstStyle/>
          <a:p>
            <a:fld id="{7D87F022-740F-DE4C-AC0F-F97434A9BEF9}" type="datetime1">
              <a:rPr lang="en-US" smtClean="0"/>
              <a:t>10/9/17</a:t>
            </a:fld>
            <a:endParaRPr lang="en-US"/>
          </a:p>
        </p:txBody>
      </p:sp>
      <p:sp>
        <p:nvSpPr>
          <p:cNvPr id="9" name="Slide Number Placeholder 8"/>
          <p:cNvSpPr>
            <a:spLocks noGrp="1"/>
          </p:cNvSpPr>
          <p:nvPr>
            <p:ph type="sldNum" sz="quarter" idx="12"/>
          </p:nvPr>
        </p:nvSpPr>
        <p:spPr/>
        <p:txBody>
          <a:bodyPr/>
          <a:lstStyle/>
          <a:p>
            <a:fld id="{69F2510E-5755-9644-A5D2-B10DD538C5A3}" type="slidenum">
              <a:rPr lang="en-US" smtClean="0"/>
              <a:t>19</a:t>
            </a:fld>
            <a:endParaRPr lang="en-US"/>
          </a:p>
        </p:txBody>
      </p:sp>
      <p:sp>
        <p:nvSpPr>
          <p:cNvPr id="4" name="TextBox 3"/>
          <p:cNvSpPr txBox="1"/>
          <p:nvPr/>
        </p:nvSpPr>
        <p:spPr>
          <a:xfrm>
            <a:off x="1391050" y="5441568"/>
            <a:ext cx="3795206" cy="646331"/>
          </a:xfrm>
          <a:prstGeom prst="rect">
            <a:avLst/>
          </a:prstGeom>
          <a:solidFill>
            <a:schemeClr val="tx1"/>
          </a:solidFill>
        </p:spPr>
        <p:txBody>
          <a:bodyPr wrap="none" rtlCol="0">
            <a:spAutoFit/>
          </a:bodyPr>
          <a:lstStyle/>
          <a:p>
            <a:r>
              <a:rPr lang="en-US" altLang="zh-CN" sz="3600" dirty="0" smtClean="0">
                <a:solidFill>
                  <a:srgbClr val="FFC000"/>
                </a:solidFill>
              </a:rPr>
              <a:t>One</a:t>
            </a:r>
            <a:r>
              <a:rPr lang="zh-CN" altLang="en-US" sz="3600" dirty="0" smtClean="0">
                <a:solidFill>
                  <a:srgbClr val="FFC000"/>
                </a:solidFill>
              </a:rPr>
              <a:t> </a:t>
            </a:r>
            <a:r>
              <a:rPr lang="en-US" altLang="zh-CN" sz="3600" dirty="0">
                <a:solidFill>
                  <a:srgbClr val="FFC000"/>
                </a:solidFill>
              </a:rPr>
              <a:t>L</a:t>
            </a:r>
            <a:r>
              <a:rPr lang="en-US" altLang="zh-CN" sz="3600" dirty="0" smtClean="0">
                <a:solidFill>
                  <a:srgbClr val="FFC000"/>
                </a:solidFill>
              </a:rPr>
              <a:t>ayer</a:t>
            </a:r>
            <a:r>
              <a:rPr lang="zh-CN" altLang="en-US" sz="3600" dirty="0" smtClean="0">
                <a:solidFill>
                  <a:srgbClr val="FFC000"/>
                </a:solidFill>
              </a:rPr>
              <a:t> </a:t>
            </a:r>
            <a:r>
              <a:rPr lang="en-US" altLang="zh-CN" sz="3600" dirty="0" smtClean="0">
                <a:solidFill>
                  <a:srgbClr val="FFC000"/>
                </a:solidFill>
              </a:rPr>
              <a:t>Principle</a:t>
            </a:r>
            <a:endParaRPr lang="en-US" sz="3600" dirty="0">
              <a:solidFill>
                <a:srgbClr val="FFC000"/>
              </a:solidFill>
            </a:endParaRPr>
          </a:p>
        </p:txBody>
      </p:sp>
    </p:spTree>
    <p:extLst>
      <p:ext uri="{BB962C8B-B14F-4D97-AF65-F5344CB8AC3E}">
        <p14:creationId xmlns:p14="http://schemas.microsoft.com/office/powerpoint/2010/main" val="1580613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443786"/>
            <a:ext cx="9144000" cy="707886"/>
          </a:xfrm>
          <a:prstGeom prst="rect">
            <a:avLst/>
          </a:prstGeom>
          <a:noFill/>
        </p:spPr>
        <p:txBody>
          <a:bodyPr wrap="square" rtlCol="0">
            <a:spAutoFit/>
          </a:bodyPr>
          <a:lstStyle/>
          <a:p>
            <a:pPr algn="ctr"/>
            <a:r>
              <a:rPr lang="en-US" altLang="zh-CN" sz="4000" b="1" dirty="0" smtClean="0">
                <a:solidFill>
                  <a:schemeClr val="accent5"/>
                </a:solidFill>
              </a:rPr>
              <a:t>Persistent</a:t>
            </a:r>
            <a:r>
              <a:rPr lang="zh-CN" altLang="en-US" sz="4000" b="1" dirty="0" smtClean="0">
                <a:solidFill>
                  <a:schemeClr val="accent5"/>
                </a:solidFill>
              </a:rPr>
              <a:t> </a:t>
            </a:r>
            <a:r>
              <a:rPr lang="en-US" altLang="zh-CN" sz="4000" b="1" dirty="0" smtClean="0">
                <a:solidFill>
                  <a:schemeClr val="accent5"/>
                </a:solidFill>
              </a:rPr>
              <a:t>Memory</a:t>
            </a:r>
            <a:r>
              <a:rPr lang="zh-CN" altLang="en-US" sz="4000" b="1" dirty="0" smtClean="0">
                <a:solidFill>
                  <a:schemeClr val="accent5"/>
                </a:solidFill>
              </a:rPr>
              <a:t> </a:t>
            </a:r>
            <a:r>
              <a:rPr lang="en-US" altLang="zh-CN" sz="4000" b="1" dirty="0" smtClean="0">
                <a:solidFill>
                  <a:schemeClr val="accent5"/>
                </a:solidFill>
              </a:rPr>
              <a:t>(PM/NVM)</a:t>
            </a:r>
            <a:endParaRPr lang="en-US" sz="4000" b="1" dirty="0">
              <a:solidFill>
                <a:schemeClr val="accent5"/>
              </a:solidFill>
            </a:endParaRPr>
          </a:p>
        </p:txBody>
      </p:sp>
      <p:sp>
        <p:nvSpPr>
          <p:cNvPr id="36" name="TextBox 35"/>
          <p:cNvSpPr txBox="1"/>
          <p:nvPr/>
        </p:nvSpPr>
        <p:spPr>
          <a:xfrm>
            <a:off x="1090314" y="3394893"/>
            <a:ext cx="3916521" cy="3416320"/>
          </a:xfrm>
          <a:prstGeom prst="rect">
            <a:avLst/>
          </a:prstGeom>
          <a:noFill/>
        </p:spPr>
        <p:txBody>
          <a:bodyPr wrap="none" rtlCol="0">
            <a:spAutoFit/>
          </a:bodyPr>
          <a:lstStyle/>
          <a:p>
            <a:r>
              <a:rPr lang="en-US" altLang="zh-CN" sz="3600" b="1" dirty="0" smtClean="0">
                <a:solidFill>
                  <a:schemeClr val="accent5"/>
                </a:solidFill>
              </a:rPr>
              <a:t>Byte</a:t>
            </a:r>
            <a:r>
              <a:rPr lang="zh-CN" altLang="en-US" sz="3600" b="1" dirty="0" smtClean="0">
                <a:solidFill>
                  <a:schemeClr val="accent5"/>
                </a:solidFill>
              </a:rPr>
              <a:t> </a:t>
            </a:r>
            <a:r>
              <a:rPr lang="en-US" altLang="zh-CN" sz="3600" b="1" dirty="0" smtClean="0">
                <a:solidFill>
                  <a:schemeClr val="accent5"/>
                </a:solidFill>
              </a:rPr>
              <a:t>Addressable</a:t>
            </a:r>
          </a:p>
          <a:p>
            <a:r>
              <a:rPr lang="en-US" altLang="zh-CN" sz="3600" b="1" dirty="0" smtClean="0">
                <a:solidFill>
                  <a:schemeClr val="accent5"/>
                </a:solidFill>
              </a:rPr>
              <a:t>Low</a:t>
            </a:r>
            <a:r>
              <a:rPr lang="zh-CN" altLang="en-US" sz="3600" b="1" dirty="0" smtClean="0">
                <a:solidFill>
                  <a:schemeClr val="accent5"/>
                </a:solidFill>
              </a:rPr>
              <a:t> </a:t>
            </a:r>
            <a:r>
              <a:rPr lang="en-US" altLang="zh-CN" sz="3600" b="1" dirty="0" smtClean="0">
                <a:solidFill>
                  <a:schemeClr val="accent5"/>
                </a:solidFill>
              </a:rPr>
              <a:t>Latency</a:t>
            </a:r>
          </a:p>
          <a:p>
            <a:r>
              <a:rPr lang="en-US" altLang="zh-CN" sz="3600" b="1" dirty="0" smtClean="0">
                <a:solidFill>
                  <a:schemeClr val="accent5"/>
                </a:solidFill>
              </a:rPr>
              <a:t>Persistent</a:t>
            </a:r>
          </a:p>
          <a:p>
            <a:r>
              <a:rPr lang="en-US" altLang="zh-CN" sz="3600" b="1" dirty="0" smtClean="0">
                <a:solidFill>
                  <a:schemeClr val="accent5"/>
                </a:solidFill>
              </a:rPr>
              <a:t>Capacity</a:t>
            </a:r>
          </a:p>
          <a:p>
            <a:r>
              <a:rPr lang="en-US" altLang="zh-CN" sz="3600" b="1" dirty="0" smtClean="0">
                <a:solidFill>
                  <a:schemeClr val="accent5"/>
                </a:solidFill>
              </a:rPr>
              <a:t>Less $</a:t>
            </a:r>
          </a:p>
          <a:p>
            <a:pPr algn="r"/>
            <a:endParaRPr lang="en-US" sz="3600" b="1" dirty="0">
              <a:solidFill>
                <a:schemeClr val="accent5"/>
              </a:solidFill>
            </a:endParaRPr>
          </a:p>
        </p:txBody>
      </p:sp>
      <p:sp>
        <p:nvSpPr>
          <p:cNvPr id="3" name="Rectangle 2"/>
          <p:cNvSpPr/>
          <p:nvPr/>
        </p:nvSpPr>
        <p:spPr>
          <a:xfrm>
            <a:off x="5646191" y="3451047"/>
            <a:ext cx="1145628" cy="725214"/>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smtClean="0"/>
              <a:t>CPU</a:t>
            </a:r>
          </a:p>
        </p:txBody>
      </p:sp>
      <p:sp>
        <p:nvSpPr>
          <p:cNvPr id="19" name="Rectangle 18"/>
          <p:cNvSpPr/>
          <p:nvPr/>
        </p:nvSpPr>
        <p:spPr>
          <a:xfrm>
            <a:off x="5646191" y="4298804"/>
            <a:ext cx="1145628" cy="385246"/>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altLang="zh-CN" dirty="0" smtClean="0"/>
              <a:t>Cache</a:t>
            </a:r>
            <a:endParaRPr lang="en-US" dirty="0"/>
          </a:p>
        </p:txBody>
      </p:sp>
      <p:sp>
        <p:nvSpPr>
          <p:cNvPr id="20" name="Rectangle 19"/>
          <p:cNvSpPr/>
          <p:nvPr/>
        </p:nvSpPr>
        <p:spPr>
          <a:xfrm>
            <a:off x="6791819" y="5688268"/>
            <a:ext cx="1145628" cy="72521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lang="en-US" altLang="zh-CN" smtClean="0"/>
              <a:t>DRAM</a:t>
            </a:r>
            <a:endParaRPr lang="en-US" dirty="0"/>
          </a:p>
        </p:txBody>
      </p:sp>
      <p:sp>
        <p:nvSpPr>
          <p:cNvPr id="25" name="Rectangle 24"/>
          <p:cNvSpPr/>
          <p:nvPr/>
        </p:nvSpPr>
        <p:spPr>
          <a:xfrm>
            <a:off x="4500563" y="5688268"/>
            <a:ext cx="1145628" cy="725214"/>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dirty="0" smtClean="0"/>
              <a:t>PM</a:t>
            </a:r>
            <a:endParaRPr lang="en-US" dirty="0"/>
          </a:p>
        </p:txBody>
      </p:sp>
      <p:cxnSp>
        <p:nvCxnSpPr>
          <p:cNvPr id="26" name="Straight Connector 25"/>
          <p:cNvCxnSpPr/>
          <p:nvPr/>
        </p:nvCxnSpPr>
        <p:spPr>
          <a:xfrm flipV="1">
            <a:off x="6219005" y="4684051"/>
            <a:ext cx="1" cy="50305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41" name="Straight Connector 40"/>
          <p:cNvCxnSpPr>
            <a:stCxn id="19" idx="0"/>
            <a:endCxn id="3" idx="2"/>
          </p:cNvCxnSpPr>
          <p:nvPr/>
        </p:nvCxnSpPr>
        <p:spPr>
          <a:xfrm flipV="1">
            <a:off x="6219005" y="4176261"/>
            <a:ext cx="0" cy="12254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2" name="Date Placeholder 1"/>
          <p:cNvSpPr>
            <a:spLocks noGrp="1"/>
          </p:cNvSpPr>
          <p:nvPr>
            <p:ph type="dt" sz="half" idx="10"/>
          </p:nvPr>
        </p:nvSpPr>
        <p:spPr/>
        <p:txBody>
          <a:bodyPr/>
          <a:lstStyle/>
          <a:p>
            <a:fld id="{D12ADCA1-17C1-E64F-A260-F1FE79A2B929}"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2</a:t>
            </a:fld>
            <a:endParaRPr lang="en-US"/>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4777" y="1302453"/>
            <a:ext cx="4275786" cy="2018833"/>
          </a:xfrm>
          <a:prstGeom prst="rect">
            <a:avLst/>
          </a:prstGeom>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00563" y="1312963"/>
            <a:ext cx="4191183" cy="2018833"/>
          </a:xfrm>
          <a:prstGeom prst="rect">
            <a:avLst/>
          </a:prstGeom>
        </p:spPr>
      </p:pic>
      <p:cxnSp>
        <p:nvCxnSpPr>
          <p:cNvPr id="16" name="Straight Connector 15"/>
          <p:cNvCxnSpPr/>
          <p:nvPr/>
        </p:nvCxnSpPr>
        <p:spPr>
          <a:xfrm>
            <a:off x="5073376" y="5187107"/>
            <a:ext cx="2291256" cy="0"/>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7" name="Straight Connector 26"/>
          <p:cNvCxnSpPr/>
          <p:nvPr/>
        </p:nvCxnSpPr>
        <p:spPr>
          <a:xfrm flipV="1">
            <a:off x="5073376" y="5187107"/>
            <a:ext cx="1" cy="50305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8" name="Straight Connector 27"/>
          <p:cNvCxnSpPr/>
          <p:nvPr/>
        </p:nvCxnSpPr>
        <p:spPr>
          <a:xfrm flipV="1">
            <a:off x="7364632" y="5187107"/>
            <a:ext cx="1" cy="503056"/>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660090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2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 grpId="0" animBg="1"/>
      <p:bldP spid="19" grpId="0" animBg="1"/>
      <p:bldP spid="20" grpId="0" animBg="1"/>
      <p:bldP spid="2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Morphable</a:t>
            </a:r>
            <a:r>
              <a:rPr lang="zh-CN" altLang="en-US" b="1" dirty="0" smtClean="0">
                <a:solidFill>
                  <a:schemeClr val="accent5"/>
                </a:solidFill>
              </a:rPr>
              <a:t> </a:t>
            </a:r>
            <a:r>
              <a:rPr lang="en-US" altLang="zh-CN" b="1" dirty="0" smtClean="0">
                <a:solidFill>
                  <a:schemeClr val="accent5"/>
                </a:solidFill>
              </a:rPr>
              <a:t>Page</a:t>
            </a:r>
            <a:r>
              <a:rPr lang="zh-CN" altLang="en-US" b="1" dirty="0" smtClean="0">
                <a:solidFill>
                  <a:schemeClr val="accent5"/>
                </a:solidFill>
              </a:rPr>
              <a:t> </a:t>
            </a:r>
            <a:r>
              <a:rPr lang="en-US" altLang="zh-CN" b="1" dirty="0" smtClean="0">
                <a:solidFill>
                  <a:schemeClr val="accent5"/>
                </a:solidFill>
              </a:rPr>
              <a:t>States</a:t>
            </a:r>
            <a:endParaRPr lang="en-US" b="1" dirty="0">
              <a:solidFill>
                <a:schemeClr val="accent5"/>
              </a:solidFill>
            </a:endParaRPr>
          </a:p>
        </p:txBody>
      </p:sp>
      <p:sp>
        <p:nvSpPr>
          <p:cNvPr id="3" name="Content Placeholder 2"/>
          <p:cNvSpPr>
            <a:spLocks noGrp="1"/>
          </p:cNvSpPr>
          <p:nvPr>
            <p:ph idx="1"/>
          </p:nvPr>
        </p:nvSpPr>
        <p:spPr/>
        <p:txBody>
          <a:bodyPr>
            <a:normAutofit/>
          </a:bodyPr>
          <a:lstStyle/>
          <a:p>
            <a:r>
              <a:rPr lang="en-US" dirty="0"/>
              <a:t>A PM page </a:t>
            </a:r>
            <a:r>
              <a:rPr lang="en-US" dirty="0" smtClean="0"/>
              <a:t>can </a:t>
            </a:r>
            <a:r>
              <a:rPr lang="en-US" dirty="0"/>
              <a:t>serve different purposes, possibly at different times</a:t>
            </a:r>
          </a:p>
          <a:p>
            <a:pPr lvl="1"/>
            <a:r>
              <a:rPr lang="en-US" dirty="0"/>
              <a:t>as a local </a:t>
            </a:r>
            <a:r>
              <a:rPr lang="en-US" dirty="0" smtClean="0"/>
              <a:t>cached </a:t>
            </a:r>
            <a:r>
              <a:rPr lang="en-US" dirty="0"/>
              <a:t>copy to improve performance</a:t>
            </a:r>
          </a:p>
          <a:p>
            <a:pPr lvl="1"/>
            <a:r>
              <a:rPr lang="en-US" dirty="0"/>
              <a:t>as a redundant data page to improve data </a:t>
            </a:r>
            <a:r>
              <a:rPr lang="en-US" dirty="0" smtClean="0"/>
              <a:t>reliability</a:t>
            </a:r>
          </a:p>
          <a:p>
            <a:endParaRPr lang="en-US" dirty="0"/>
          </a:p>
        </p:txBody>
      </p:sp>
      <p:sp>
        <p:nvSpPr>
          <p:cNvPr id="6" name="Date Placeholder 5"/>
          <p:cNvSpPr>
            <a:spLocks noGrp="1"/>
          </p:cNvSpPr>
          <p:nvPr>
            <p:ph type="dt" sz="half" idx="10"/>
          </p:nvPr>
        </p:nvSpPr>
        <p:spPr/>
        <p:txBody>
          <a:bodyPr/>
          <a:lstStyle/>
          <a:p>
            <a:fld id="{FA14C48D-20EE-8A4A-BA09-BB5FF5EAA25F}"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20</a:t>
            </a:fld>
            <a:endParaRPr lang="en-US"/>
          </a:p>
        </p:txBody>
      </p:sp>
      <p:sp>
        <p:nvSpPr>
          <p:cNvPr id="8" name="Rectangle 7"/>
          <p:cNvSpPr/>
          <p:nvPr/>
        </p:nvSpPr>
        <p:spPr>
          <a:xfrm>
            <a:off x="5081945" y="4413351"/>
            <a:ext cx="3302937" cy="1351250"/>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2</a:t>
            </a:r>
            <a:endParaRPr lang="en-US" dirty="0">
              <a:solidFill>
                <a:schemeClr val="tx1"/>
              </a:solidFill>
            </a:endParaRPr>
          </a:p>
        </p:txBody>
      </p:sp>
      <p:sp>
        <p:nvSpPr>
          <p:cNvPr id="9" name="Rectangle 8"/>
          <p:cNvSpPr/>
          <p:nvPr/>
        </p:nvSpPr>
        <p:spPr>
          <a:xfrm>
            <a:off x="609600" y="4413351"/>
            <a:ext cx="3621103" cy="1340849"/>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1</a:t>
            </a:r>
            <a:endParaRPr lang="en-US" dirty="0">
              <a:solidFill>
                <a:schemeClr val="tx1"/>
              </a:solidFill>
            </a:endParaRPr>
          </a:p>
        </p:txBody>
      </p:sp>
      <p:sp>
        <p:nvSpPr>
          <p:cNvPr id="10" name="Rectangle 9"/>
          <p:cNvSpPr/>
          <p:nvPr/>
        </p:nvSpPr>
        <p:spPr>
          <a:xfrm>
            <a:off x="665657"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12" name="Rectangle 11"/>
          <p:cNvSpPr/>
          <p:nvPr/>
        </p:nvSpPr>
        <p:spPr>
          <a:xfrm>
            <a:off x="1729710"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1</a:t>
            </a:r>
            <a:endParaRPr lang="en-US" sz="2400" b="1" dirty="0"/>
          </a:p>
        </p:txBody>
      </p:sp>
      <p:sp>
        <p:nvSpPr>
          <p:cNvPr id="13" name="Rectangle 12"/>
          <p:cNvSpPr/>
          <p:nvPr/>
        </p:nvSpPr>
        <p:spPr>
          <a:xfrm>
            <a:off x="2698579"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14" name="Rectangle 13"/>
          <p:cNvSpPr/>
          <p:nvPr/>
        </p:nvSpPr>
        <p:spPr>
          <a:xfrm>
            <a:off x="3592271"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15" name="Rectangle 14"/>
          <p:cNvSpPr/>
          <p:nvPr/>
        </p:nvSpPr>
        <p:spPr>
          <a:xfrm>
            <a:off x="5933187"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16" name="Rectangle 15"/>
          <p:cNvSpPr/>
          <p:nvPr/>
        </p:nvSpPr>
        <p:spPr>
          <a:xfrm>
            <a:off x="5471408"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17" name="Rectangle 16"/>
          <p:cNvSpPr/>
          <p:nvPr/>
        </p:nvSpPr>
        <p:spPr>
          <a:xfrm>
            <a:off x="665657" y="4777395"/>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19" name="Rectangle 18"/>
          <p:cNvSpPr/>
          <p:nvPr/>
        </p:nvSpPr>
        <p:spPr>
          <a:xfrm>
            <a:off x="6786843" y="4777394"/>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1</a:t>
            </a:r>
            <a:endParaRPr lang="en-US" sz="2400" b="1" dirty="0"/>
          </a:p>
        </p:txBody>
      </p:sp>
      <p:sp>
        <p:nvSpPr>
          <p:cNvPr id="4" name="Lightning Bolt 3"/>
          <p:cNvSpPr/>
          <p:nvPr/>
        </p:nvSpPr>
        <p:spPr>
          <a:xfrm>
            <a:off x="878467" y="3795629"/>
            <a:ext cx="2713804" cy="2191200"/>
          </a:xfrm>
          <a:prstGeom prst="lightningBol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p:cNvSpPr/>
          <p:nvPr/>
        </p:nvSpPr>
        <p:spPr>
          <a:xfrm>
            <a:off x="7360677" y="4788714"/>
            <a:ext cx="425621" cy="836165"/>
          </a:xfrm>
          <a:prstGeom prst="rect">
            <a:avLst/>
          </a:prstGeom>
          <a:solidFill>
            <a:schemeClr val="accent2"/>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altLang="zh-CN" sz="2400" b="1" dirty="0"/>
              <a:t>3</a:t>
            </a:r>
            <a:endParaRPr lang="en-US" sz="2400" b="1" dirty="0"/>
          </a:p>
        </p:txBody>
      </p:sp>
      <p:sp>
        <p:nvSpPr>
          <p:cNvPr id="22" name="TextBox 21"/>
          <p:cNvSpPr txBox="1"/>
          <p:nvPr/>
        </p:nvSpPr>
        <p:spPr>
          <a:xfrm>
            <a:off x="5327691" y="3899151"/>
            <a:ext cx="3125086" cy="461665"/>
          </a:xfrm>
          <a:prstGeom prst="rect">
            <a:avLst/>
          </a:prstGeom>
          <a:noFill/>
        </p:spPr>
        <p:txBody>
          <a:bodyPr wrap="none" rtlCol="0">
            <a:spAutoFit/>
          </a:bodyPr>
          <a:lstStyle/>
          <a:p>
            <a:r>
              <a:rPr lang="en-US" altLang="zh-CN" sz="2400" i="1" dirty="0" smtClean="0">
                <a:solidFill>
                  <a:schemeClr val="accent2"/>
                </a:solidFill>
              </a:rPr>
              <a:t>Node</a:t>
            </a:r>
            <a:r>
              <a:rPr lang="zh-CN" altLang="en-US" sz="2400" i="1" dirty="0" smtClean="0">
                <a:solidFill>
                  <a:schemeClr val="accent2"/>
                </a:solidFill>
              </a:rPr>
              <a:t> </a:t>
            </a:r>
            <a:r>
              <a:rPr lang="en-US" altLang="zh-CN" sz="2400" i="1" dirty="0" smtClean="0">
                <a:solidFill>
                  <a:schemeClr val="accent2"/>
                </a:solidFill>
              </a:rPr>
              <a:t>2</a:t>
            </a:r>
            <a:r>
              <a:rPr lang="zh-CN" altLang="en-US" sz="2400" i="1" dirty="0" smtClean="0">
                <a:solidFill>
                  <a:schemeClr val="accent2"/>
                </a:solidFill>
              </a:rPr>
              <a:t> </a:t>
            </a:r>
            <a:r>
              <a:rPr lang="en-US" altLang="zh-CN" sz="2400" i="1" dirty="0" smtClean="0">
                <a:solidFill>
                  <a:schemeClr val="accent2"/>
                </a:solidFill>
              </a:rPr>
              <a:t>accesses</a:t>
            </a:r>
            <a:r>
              <a:rPr lang="zh-CN" altLang="en-US" sz="2400" i="1" dirty="0" smtClean="0">
                <a:solidFill>
                  <a:schemeClr val="accent2"/>
                </a:solidFill>
              </a:rPr>
              <a:t> </a:t>
            </a:r>
            <a:r>
              <a:rPr lang="en-US" altLang="zh-CN" sz="2400" i="1" dirty="0" smtClean="0">
                <a:solidFill>
                  <a:schemeClr val="accent2"/>
                </a:solidFill>
              </a:rPr>
              <a:t>page</a:t>
            </a:r>
            <a:r>
              <a:rPr lang="zh-CN" altLang="en-US" sz="2400" i="1" dirty="0" smtClean="0">
                <a:solidFill>
                  <a:schemeClr val="accent2"/>
                </a:solidFill>
              </a:rPr>
              <a:t> </a:t>
            </a:r>
            <a:r>
              <a:rPr lang="en-US" altLang="zh-CN" sz="2400" i="1" dirty="0" smtClean="0">
                <a:solidFill>
                  <a:schemeClr val="accent2"/>
                </a:solidFill>
              </a:rPr>
              <a:t>3</a:t>
            </a:r>
            <a:endParaRPr lang="en-US" sz="2400" i="1" dirty="0">
              <a:solidFill>
                <a:schemeClr val="accent2"/>
              </a:solidFill>
            </a:endParaRPr>
          </a:p>
        </p:txBody>
      </p:sp>
    </p:spTree>
    <p:extLst>
      <p:ext uri="{BB962C8B-B14F-4D97-AF65-F5344CB8AC3E}">
        <p14:creationId xmlns:p14="http://schemas.microsoft.com/office/powerpoint/2010/main" val="1441173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9"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animEffect transition="in" filter="dissolve">
                                      <p:cBhvr>
                                        <p:cTn id="9" dur="500"/>
                                        <p:tgtEl>
                                          <p:spTgt spid="10"/>
                                        </p:tgtEl>
                                      </p:cBhvr>
                                    </p:animEffect>
                                  </p:childTnLst>
                                </p:cTn>
                              </p:par>
                              <p:par>
                                <p:cTn id="10" presetID="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dissolve">
                                      <p:cBhvr>
                                        <p:cTn id="12" dur="500"/>
                                        <p:tgtEl>
                                          <p:spTgt spid="12"/>
                                        </p:tgtEl>
                                      </p:cBhvr>
                                    </p:animEffect>
                                  </p:childTnLst>
                                </p:cTn>
                              </p:par>
                              <p:par>
                                <p:cTn id="13" presetID="9" presetClass="entr" presetSubtype="0" fill="hold" grpId="0"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dissolve">
                                      <p:cBhvr>
                                        <p:cTn id="15" dur="500"/>
                                        <p:tgtEl>
                                          <p:spTgt spid="13"/>
                                        </p:tgtEl>
                                      </p:cBhvr>
                                    </p:animEffect>
                                  </p:childTnLst>
                                </p:cTn>
                              </p:par>
                              <p:par>
                                <p:cTn id="16" presetID="9"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dissolv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par>
                                <p:cTn id="27" presetID="9" presetClass="entr" presetSubtype="0" fill="hold" grpId="0" nodeType="with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dissolve">
                                      <p:cBhvr>
                                        <p:cTn id="29" dur="10"/>
                                        <p:tgtEl>
                                          <p:spTgt spid="19"/>
                                        </p:tgtEl>
                                      </p:cBhvr>
                                    </p:animEffec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2"/>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17"/>
                                        </p:tgtEl>
                                        <p:attrNameLst>
                                          <p:attrName>style.visibility</p:attrName>
                                        </p:attrNameLst>
                                      </p:cBhvr>
                                      <p:to>
                                        <p:strVal val="visible"/>
                                      </p:to>
                                    </p:set>
                                  </p:childTnLst>
                                </p:cTn>
                              </p:par>
                              <p:par>
                                <p:cTn id="38" presetID="0" presetClass="path" presetSubtype="0" accel="50000" decel="50000" fill="hold" grpId="1" nodeType="withEffect">
                                  <p:stCondLst>
                                    <p:cond delay="0"/>
                                  </p:stCondLst>
                                  <p:childTnLst>
                                    <p:animMotion origin="layout" path="M 3.05556E-6 2.59259E-6 L 0.73142 2.59259E-6 " pathEditMode="relative" rAng="0" ptsTypes="AA">
                                      <p:cBhvr>
                                        <p:cTn id="39" dur="500" fill="hold"/>
                                        <p:tgtEl>
                                          <p:spTgt spid="17"/>
                                        </p:tgtEl>
                                        <p:attrNameLst>
                                          <p:attrName>ppt_x</p:attrName>
                                          <p:attrName>ppt_y</p:attrName>
                                        </p:attrNameLst>
                                      </p:cBhvr>
                                      <p:rCtr x="36562" y="0"/>
                                    </p:animMotion>
                                  </p:childTnLst>
                                </p:cTn>
                              </p:par>
                            </p:childTnLst>
                          </p:cTn>
                        </p:par>
                        <p:par>
                          <p:cTn id="40" fill="hold">
                            <p:stCondLst>
                              <p:cond delay="500"/>
                            </p:stCondLst>
                            <p:childTnLst>
                              <p:par>
                                <p:cTn id="41" presetID="9" presetClass="entr" presetSubtype="0" fill="hold" grpId="0" nodeType="after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dissolve">
                                      <p:cBhvr>
                                        <p:cTn id="43" dur="10"/>
                                        <p:tgtEl>
                                          <p:spTgt spid="21"/>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nodeType="clickEffect">
                                  <p:stCondLst>
                                    <p:cond delay="0"/>
                                  </p:stCondLst>
                                  <p:childTnLst>
                                    <p:set>
                                      <p:cBhvr>
                                        <p:cTn id="47"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nodeType="clickEffect">
                                  <p:stCondLst>
                                    <p:cond delay="0"/>
                                  </p:stCondLst>
                                  <p:childTnLst>
                                    <p:set>
                                      <p:cBhvr>
                                        <p:cTn id="5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2" grpId="0" animBg="1"/>
      <p:bldP spid="13" grpId="0" animBg="1"/>
      <p:bldP spid="14" grpId="0" animBg="1"/>
      <p:bldP spid="15" grpId="0" animBg="1"/>
      <p:bldP spid="16" grpId="0" animBg="1"/>
      <p:bldP spid="17" grpId="0" animBg="1"/>
      <p:bldP spid="17" grpId="1" animBg="1"/>
      <p:bldP spid="19" grpId="0" animBg="1"/>
      <p:bldP spid="4" grpId="0" animBg="1"/>
      <p:bldP spid="21" grpId="0" animBg="1"/>
      <p:bldP spid="2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8256558" cy="1325563"/>
          </a:xfrm>
        </p:spPr>
        <p:txBody>
          <a:bodyPr/>
          <a:lstStyle/>
          <a:p>
            <a:pPr algn="ctr"/>
            <a:r>
              <a:rPr lang="en-US" altLang="zh-CN" b="1" dirty="0" smtClean="0">
                <a:solidFill>
                  <a:schemeClr val="accent5"/>
                </a:solidFill>
              </a:rPr>
              <a:t>Morphable</a:t>
            </a:r>
            <a:r>
              <a:rPr lang="zh-CN" altLang="en-US" b="1" dirty="0" smtClean="0">
                <a:solidFill>
                  <a:schemeClr val="accent5"/>
                </a:solidFill>
              </a:rPr>
              <a:t> </a:t>
            </a:r>
            <a:r>
              <a:rPr lang="en-US" altLang="zh-CN" b="1" dirty="0" smtClean="0">
                <a:solidFill>
                  <a:schemeClr val="accent5"/>
                </a:solidFill>
              </a:rPr>
              <a:t>Page</a:t>
            </a:r>
            <a:r>
              <a:rPr lang="zh-CN" altLang="en-US" b="1" dirty="0" smtClean="0">
                <a:solidFill>
                  <a:schemeClr val="accent5"/>
                </a:solidFill>
              </a:rPr>
              <a:t> </a:t>
            </a:r>
            <a:r>
              <a:rPr lang="en-US" altLang="zh-CN" b="1" dirty="0" smtClean="0">
                <a:solidFill>
                  <a:schemeClr val="accent5"/>
                </a:solidFill>
              </a:rPr>
              <a:t>States:</a:t>
            </a:r>
            <a:r>
              <a:rPr lang="zh-CN" altLang="en-US" b="1" dirty="0" smtClean="0">
                <a:solidFill>
                  <a:schemeClr val="accent5"/>
                </a:solidFill>
              </a:rPr>
              <a:t> </a:t>
            </a:r>
            <a:r>
              <a:rPr lang="en-US" altLang="zh-CN" b="1" dirty="0" smtClean="0">
                <a:solidFill>
                  <a:schemeClr val="accent5"/>
                </a:solidFill>
              </a:rPr>
              <a:t>Challenges</a:t>
            </a:r>
            <a:endParaRPr lang="en-US" b="1" dirty="0">
              <a:solidFill>
                <a:schemeClr val="accent5"/>
              </a:solidFill>
            </a:endParaRPr>
          </a:p>
        </p:txBody>
      </p:sp>
      <p:sp>
        <p:nvSpPr>
          <p:cNvPr id="3" name="Content Placeholder 2"/>
          <p:cNvSpPr>
            <a:spLocks noGrp="1"/>
          </p:cNvSpPr>
          <p:nvPr>
            <p:ph idx="1"/>
          </p:nvPr>
        </p:nvSpPr>
        <p:spPr/>
        <p:txBody>
          <a:bodyPr>
            <a:normAutofit/>
          </a:bodyPr>
          <a:lstStyle/>
          <a:p>
            <a:r>
              <a:rPr lang="en-US" altLang="zh-CN" dirty="0" smtClean="0"/>
              <a:t>Different</a:t>
            </a:r>
            <a:r>
              <a:rPr lang="zh-CN" altLang="en-US" dirty="0" smtClean="0"/>
              <a:t> </a:t>
            </a:r>
            <a:r>
              <a:rPr lang="en-US" altLang="zh-CN" dirty="0" smtClean="0"/>
              <a:t>purposes</a:t>
            </a:r>
            <a:r>
              <a:rPr lang="zh-CN" altLang="en-US" dirty="0" smtClean="0"/>
              <a:t> </a:t>
            </a:r>
            <a:r>
              <a:rPr lang="en-US" altLang="zh-CN" dirty="0" smtClean="0"/>
              <a:t>bring</a:t>
            </a:r>
            <a:r>
              <a:rPr lang="zh-CN" altLang="en-US" dirty="0" smtClean="0"/>
              <a:t> </a:t>
            </a:r>
            <a:r>
              <a:rPr lang="en-US" altLang="zh-CN" dirty="0" smtClean="0"/>
              <a:t>different</a:t>
            </a:r>
            <a:r>
              <a:rPr lang="zh-CN" altLang="en-US" dirty="0" smtClean="0"/>
              <a:t> </a:t>
            </a:r>
            <a:r>
              <a:rPr lang="en-US" altLang="zh-CN" dirty="0" smtClean="0"/>
              <a:t>challenges</a:t>
            </a:r>
            <a:endParaRPr lang="en-US" dirty="0"/>
          </a:p>
          <a:p>
            <a:pPr lvl="1"/>
            <a:r>
              <a:rPr lang="en-US" altLang="zh-CN" dirty="0" smtClean="0"/>
              <a:t>Served</a:t>
            </a:r>
            <a:r>
              <a:rPr lang="zh-CN" altLang="en-US" dirty="0" smtClean="0"/>
              <a:t> </a:t>
            </a:r>
            <a:r>
              <a:rPr lang="en-US" altLang="zh-CN" dirty="0" smtClean="0"/>
              <a:t>as</a:t>
            </a:r>
            <a:r>
              <a:rPr lang="zh-CN" altLang="en-US" dirty="0" smtClean="0"/>
              <a:t> </a:t>
            </a:r>
            <a:r>
              <a:rPr lang="en-US" altLang="zh-CN" dirty="0" smtClean="0"/>
              <a:t>cache?</a:t>
            </a:r>
            <a:r>
              <a:rPr lang="zh-CN" altLang="en-US" dirty="0" smtClean="0"/>
              <a:t> </a:t>
            </a:r>
            <a:r>
              <a:rPr lang="en-US" altLang="zh-CN" dirty="0" smtClean="0"/>
              <a:t>Need</a:t>
            </a:r>
            <a:r>
              <a:rPr lang="zh-CN" altLang="en-US" dirty="0" smtClean="0"/>
              <a:t> </a:t>
            </a:r>
            <a:r>
              <a:rPr lang="en-US" altLang="zh-CN" dirty="0" smtClean="0"/>
              <a:t>to</a:t>
            </a:r>
            <a:r>
              <a:rPr lang="zh-CN" altLang="en-US" dirty="0" smtClean="0"/>
              <a:t> </a:t>
            </a:r>
            <a:r>
              <a:rPr lang="en-US" altLang="zh-CN" dirty="0"/>
              <a:t>h</a:t>
            </a:r>
            <a:r>
              <a:rPr lang="en-US" altLang="zh-CN" dirty="0" smtClean="0"/>
              <a:t>andle</a:t>
            </a:r>
            <a:r>
              <a:rPr lang="zh-CN" altLang="en-US" dirty="0" smtClean="0"/>
              <a:t> </a:t>
            </a:r>
            <a:r>
              <a:rPr lang="en-US" altLang="zh-CN" dirty="0" smtClean="0"/>
              <a:t>data</a:t>
            </a:r>
            <a:r>
              <a:rPr lang="zh-CN" altLang="en-US" dirty="0" smtClean="0"/>
              <a:t> </a:t>
            </a:r>
            <a:r>
              <a:rPr lang="en-US" altLang="zh-CN" dirty="0" smtClean="0"/>
              <a:t>coherence</a:t>
            </a:r>
            <a:endParaRPr lang="en-US" altLang="zh-CN" dirty="0"/>
          </a:p>
          <a:p>
            <a:pPr lvl="1"/>
            <a:r>
              <a:rPr lang="en-US" altLang="zh-CN" dirty="0" smtClean="0"/>
              <a:t>Served</a:t>
            </a:r>
            <a:r>
              <a:rPr lang="zh-CN" altLang="en-US" dirty="0" smtClean="0"/>
              <a:t> </a:t>
            </a:r>
            <a:r>
              <a:rPr lang="en-US" altLang="zh-CN" dirty="0" smtClean="0"/>
              <a:t>as</a:t>
            </a:r>
            <a:r>
              <a:rPr lang="zh-CN" altLang="en-US" dirty="0" smtClean="0"/>
              <a:t> </a:t>
            </a:r>
            <a:r>
              <a:rPr lang="en-US" altLang="zh-CN" dirty="0" smtClean="0"/>
              <a:t>replica?</a:t>
            </a:r>
            <a:r>
              <a:rPr lang="zh-CN" altLang="en-US" dirty="0" smtClean="0"/>
              <a:t> </a:t>
            </a:r>
            <a:r>
              <a:rPr lang="en-US" altLang="zh-CN" dirty="0" smtClean="0"/>
              <a:t>Need</a:t>
            </a:r>
            <a:r>
              <a:rPr lang="zh-CN" altLang="en-US" dirty="0" smtClean="0"/>
              <a:t> </a:t>
            </a:r>
            <a:r>
              <a:rPr lang="en-US" altLang="zh-CN" dirty="0" smtClean="0"/>
              <a:t>to</a:t>
            </a:r>
            <a:r>
              <a:rPr lang="zh-CN" altLang="en-US" dirty="0" smtClean="0"/>
              <a:t> </a:t>
            </a:r>
            <a:r>
              <a:rPr lang="en-US" altLang="zh-CN" dirty="0" smtClean="0"/>
              <a:t>ensure</a:t>
            </a:r>
            <a:r>
              <a:rPr lang="zh-CN" altLang="en-US" dirty="0" smtClean="0"/>
              <a:t> </a:t>
            </a:r>
            <a:r>
              <a:rPr lang="en-US" altLang="zh-CN" dirty="0" smtClean="0"/>
              <a:t>crash</a:t>
            </a:r>
            <a:r>
              <a:rPr lang="zh-CN" altLang="en-US" dirty="0" smtClean="0"/>
              <a:t> </a:t>
            </a:r>
            <a:r>
              <a:rPr lang="en-US" altLang="zh-CN" dirty="0" smtClean="0"/>
              <a:t>consistency</a:t>
            </a:r>
          </a:p>
          <a:p>
            <a:pPr lvl="1"/>
            <a:endParaRPr lang="en-US" altLang="zh-CN" dirty="0"/>
          </a:p>
          <a:p>
            <a:r>
              <a:rPr lang="en-US" dirty="0" smtClean="0"/>
              <a:t>Not simple</a:t>
            </a:r>
          </a:p>
          <a:p>
            <a:pPr lvl="1"/>
            <a:r>
              <a:rPr lang="en-US" dirty="0" smtClean="0"/>
              <a:t>Anything </a:t>
            </a:r>
            <a:r>
              <a:rPr lang="en-US" dirty="0"/>
              <a:t>wrong </a:t>
            </a:r>
            <a:r>
              <a:rPr lang="en-US" dirty="0" smtClean="0"/>
              <a:t>lead to </a:t>
            </a:r>
            <a:r>
              <a:rPr lang="en-US" altLang="zh-CN" b="1" i="1" dirty="0" smtClean="0">
                <a:solidFill>
                  <a:schemeClr val="accent5"/>
                </a:solidFill>
              </a:rPr>
              <a:t>(p</a:t>
            </a:r>
            <a:r>
              <a:rPr lang="en-US" b="1" i="1" dirty="0" smtClean="0">
                <a:solidFill>
                  <a:schemeClr val="accent5"/>
                </a:solidFill>
              </a:rPr>
              <a:t>ersistent</a:t>
            </a:r>
            <a:r>
              <a:rPr lang="en-US" altLang="zh-CN" b="1" i="1" dirty="0" smtClean="0">
                <a:solidFill>
                  <a:schemeClr val="accent5"/>
                </a:solidFill>
              </a:rPr>
              <a:t>)</a:t>
            </a:r>
            <a:r>
              <a:rPr lang="en-US" dirty="0" smtClean="0"/>
              <a:t> </a:t>
            </a:r>
            <a:r>
              <a:rPr lang="en-US" dirty="0"/>
              <a:t>inconsistent </a:t>
            </a:r>
            <a:r>
              <a:rPr lang="en-US" dirty="0" smtClean="0"/>
              <a:t>state</a:t>
            </a:r>
          </a:p>
          <a:p>
            <a:pPr lvl="1"/>
            <a:r>
              <a:rPr lang="en-US" altLang="zh-CN" dirty="0" smtClean="0"/>
              <a:t>New</a:t>
            </a:r>
            <a:r>
              <a:rPr lang="zh-CN" altLang="en-US" dirty="0" smtClean="0"/>
              <a:t> </a:t>
            </a:r>
            <a:r>
              <a:rPr lang="en-US" altLang="zh-CN" dirty="0" smtClean="0"/>
              <a:t>protocols</a:t>
            </a:r>
            <a:r>
              <a:rPr lang="zh-CN" altLang="en-US" dirty="0" smtClean="0"/>
              <a:t> </a:t>
            </a:r>
            <a:r>
              <a:rPr lang="en-US" altLang="zh-CN" dirty="0" smtClean="0"/>
              <a:t>to</a:t>
            </a:r>
            <a:r>
              <a:rPr lang="zh-CN" altLang="en-US" dirty="0" smtClean="0"/>
              <a:t> </a:t>
            </a:r>
            <a:r>
              <a:rPr lang="en-US" altLang="zh-CN" dirty="0" smtClean="0"/>
              <a:t>ensure</a:t>
            </a:r>
            <a:r>
              <a:rPr lang="zh-CN" altLang="en-US" dirty="0" smtClean="0"/>
              <a:t> </a:t>
            </a:r>
            <a:r>
              <a:rPr lang="en-US" altLang="zh-CN" dirty="0" smtClean="0"/>
              <a:t>consistency!</a:t>
            </a:r>
            <a:endParaRPr lang="en-US" dirty="0"/>
          </a:p>
          <a:p>
            <a:endParaRPr lang="en-US" dirty="0"/>
          </a:p>
        </p:txBody>
      </p:sp>
      <p:sp>
        <p:nvSpPr>
          <p:cNvPr id="6" name="Date Placeholder 5"/>
          <p:cNvSpPr>
            <a:spLocks noGrp="1"/>
          </p:cNvSpPr>
          <p:nvPr>
            <p:ph type="dt" sz="half" idx="10"/>
          </p:nvPr>
        </p:nvSpPr>
        <p:spPr/>
        <p:txBody>
          <a:bodyPr/>
          <a:lstStyle/>
          <a:p>
            <a:fld id="{FA14C48D-20EE-8A4A-BA09-BB5FF5EAA25F}"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21</a:t>
            </a:fld>
            <a:endParaRPr lang="en-US"/>
          </a:p>
        </p:txBody>
      </p:sp>
    </p:spTree>
    <p:extLst>
      <p:ext uri="{BB962C8B-B14F-4D97-AF65-F5344CB8AC3E}">
        <p14:creationId xmlns:p14="http://schemas.microsoft.com/office/powerpoint/2010/main" val="1041602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4" end="4"/>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5" end="5"/>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b="1" dirty="0" smtClean="0">
                <a:solidFill>
                  <a:schemeClr val="accent5"/>
                </a:solidFill>
              </a:rPr>
              <a:t>When</a:t>
            </a:r>
            <a:r>
              <a:rPr lang="zh-CN" altLang="en-US" b="1" dirty="0" smtClean="0">
                <a:solidFill>
                  <a:schemeClr val="accent5"/>
                </a:solidFill>
              </a:rPr>
              <a:t> </a:t>
            </a:r>
            <a:r>
              <a:rPr lang="en-US" altLang="zh-CN" b="1" dirty="0" smtClean="0">
                <a:solidFill>
                  <a:schemeClr val="accent5"/>
                </a:solidFill>
              </a:rPr>
              <a:t>do</a:t>
            </a:r>
            <a:r>
              <a:rPr lang="zh-CN" altLang="en-US" b="1" dirty="0" smtClean="0">
                <a:solidFill>
                  <a:schemeClr val="accent5"/>
                </a:solidFill>
              </a:rPr>
              <a:t> </a:t>
            </a:r>
            <a:r>
              <a:rPr lang="en-US" altLang="zh-CN" b="1" dirty="0" smtClean="0">
                <a:solidFill>
                  <a:schemeClr val="accent5"/>
                </a:solidFill>
              </a:rPr>
              <a:t>we</a:t>
            </a:r>
            <a:r>
              <a:rPr lang="zh-CN" altLang="en-US" b="1" dirty="0" smtClean="0">
                <a:solidFill>
                  <a:schemeClr val="accent5"/>
                </a:solidFill>
              </a:rPr>
              <a:t> </a:t>
            </a:r>
            <a:r>
              <a:rPr lang="en-US" altLang="zh-CN" b="1" dirty="0" smtClean="0">
                <a:solidFill>
                  <a:schemeClr val="accent5"/>
                </a:solidFill>
              </a:rPr>
              <a:t>add</a:t>
            </a:r>
            <a:r>
              <a:rPr lang="zh-CN" altLang="en-US" b="1" dirty="0" smtClean="0">
                <a:solidFill>
                  <a:schemeClr val="accent5"/>
                </a:solidFill>
              </a:rPr>
              <a:t> </a:t>
            </a:r>
            <a:r>
              <a:rPr lang="en-US" altLang="zh-CN" b="1" dirty="0" smtClean="0">
                <a:solidFill>
                  <a:schemeClr val="accent5"/>
                </a:solidFill>
              </a:rPr>
              <a:t>P</a:t>
            </a:r>
            <a:r>
              <a:rPr lang="zh-CN" altLang="en-US" b="1" dirty="0" smtClean="0">
                <a:solidFill>
                  <a:schemeClr val="accent5"/>
                </a:solidFill>
              </a:rPr>
              <a:t> </a:t>
            </a:r>
            <a:r>
              <a:rPr lang="en-US" altLang="zh-CN" b="1" dirty="0">
                <a:solidFill>
                  <a:schemeClr val="accent5"/>
                </a:solidFill>
              </a:rPr>
              <a:t>to</a:t>
            </a:r>
            <a:r>
              <a:rPr lang="zh-CN" altLang="en-US" b="1" dirty="0">
                <a:solidFill>
                  <a:schemeClr val="accent5"/>
                </a:solidFill>
              </a:rPr>
              <a:t> </a:t>
            </a:r>
            <a:r>
              <a:rPr lang="en-US" altLang="zh-CN" b="1" dirty="0">
                <a:solidFill>
                  <a:schemeClr val="accent5"/>
                </a:solidFill>
              </a:rPr>
              <a:t>“DSM”?</a:t>
            </a:r>
            <a:endParaRPr lang="en-US" dirty="0">
              <a:solidFill>
                <a:schemeClr val="accent5"/>
              </a:solidFill>
            </a:endParaRPr>
          </a:p>
        </p:txBody>
      </p:sp>
      <p:sp>
        <p:nvSpPr>
          <p:cNvPr id="3" name="Content Placeholder 2"/>
          <p:cNvSpPr>
            <a:spLocks noGrp="1"/>
          </p:cNvSpPr>
          <p:nvPr>
            <p:ph idx="1"/>
          </p:nvPr>
        </p:nvSpPr>
        <p:spPr>
          <a:xfrm>
            <a:off x="628650" y="1825625"/>
            <a:ext cx="8515350" cy="4351338"/>
          </a:xfrm>
        </p:spPr>
        <p:txBody>
          <a:bodyPr/>
          <a:lstStyle/>
          <a:p>
            <a:r>
              <a:rPr lang="en-US" altLang="zh-CN" dirty="0" smtClean="0"/>
              <a:t>When</a:t>
            </a:r>
            <a:r>
              <a:rPr lang="zh-CN" altLang="en-US" dirty="0" smtClean="0"/>
              <a:t> </a:t>
            </a:r>
            <a:r>
              <a:rPr lang="en-US" altLang="zh-CN" dirty="0" smtClean="0"/>
              <a:t>shall</a:t>
            </a:r>
            <a:r>
              <a:rPr lang="zh-CN" altLang="en-US" dirty="0" smtClean="0"/>
              <a:t> </a:t>
            </a:r>
            <a:r>
              <a:rPr lang="en-US" altLang="zh-CN" dirty="0" smtClean="0"/>
              <a:t>we:</a:t>
            </a:r>
          </a:p>
          <a:p>
            <a:pPr lvl="1"/>
            <a:r>
              <a:rPr lang="en-US" altLang="zh-CN" dirty="0" smtClean="0"/>
              <a:t>Make</a:t>
            </a:r>
            <a:r>
              <a:rPr lang="zh-CN" altLang="en-US" dirty="0" smtClean="0"/>
              <a:t> </a:t>
            </a:r>
            <a:r>
              <a:rPr lang="en-US" altLang="zh-CN" dirty="0" smtClean="0"/>
              <a:t>cached</a:t>
            </a:r>
            <a:r>
              <a:rPr lang="zh-CN" altLang="en-US" dirty="0" smtClean="0"/>
              <a:t> </a:t>
            </a:r>
            <a:r>
              <a:rPr lang="en-US" altLang="zh-CN" dirty="0" smtClean="0"/>
              <a:t>copies</a:t>
            </a:r>
            <a:r>
              <a:rPr lang="zh-CN" altLang="en-US" dirty="0" smtClean="0"/>
              <a:t> </a:t>
            </a:r>
            <a:r>
              <a:rPr lang="en-US" altLang="zh-CN" dirty="0" smtClean="0"/>
              <a:t>coherent?</a:t>
            </a:r>
          </a:p>
          <a:p>
            <a:pPr lvl="1"/>
            <a:r>
              <a:rPr lang="en-US" altLang="zh-CN" dirty="0" smtClean="0"/>
              <a:t>Add</a:t>
            </a:r>
            <a:r>
              <a:rPr lang="zh-CN" altLang="en-US" dirty="0" smtClean="0"/>
              <a:t> </a:t>
            </a:r>
            <a:r>
              <a:rPr lang="en-US" altLang="zh-CN" dirty="0" smtClean="0"/>
              <a:t>reliability and</a:t>
            </a:r>
            <a:r>
              <a:rPr lang="zh-CN" altLang="en-US" dirty="0" smtClean="0"/>
              <a:t> </a:t>
            </a:r>
            <a:r>
              <a:rPr lang="en-US" altLang="zh-CN" dirty="0" smtClean="0"/>
              <a:t>crash</a:t>
            </a:r>
            <a:r>
              <a:rPr lang="zh-CN" altLang="en-US" dirty="0" smtClean="0"/>
              <a:t> </a:t>
            </a:r>
            <a:r>
              <a:rPr lang="en-US" altLang="zh-CN" dirty="0" smtClean="0"/>
              <a:t>consistent?</a:t>
            </a:r>
            <a:endParaRPr lang="en-US" dirty="0"/>
          </a:p>
          <a:p>
            <a:r>
              <a:rPr lang="en-US" altLang="zh-CN" dirty="0" smtClean="0"/>
              <a:t>Observations:</a:t>
            </a:r>
          </a:p>
          <a:p>
            <a:pPr lvl="1"/>
            <a:r>
              <a:rPr lang="en-US" altLang="zh-CN" dirty="0"/>
              <a:t>Data-intensive</a:t>
            </a:r>
            <a:r>
              <a:rPr lang="zh-CN" altLang="en-US" dirty="0"/>
              <a:t> </a:t>
            </a:r>
            <a:r>
              <a:rPr lang="en-US" altLang="zh-CN" dirty="0" smtClean="0"/>
              <a:t>apps</a:t>
            </a:r>
            <a:r>
              <a:rPr lang="zh-CN" altLang="en-US" dirty="0" smtClean="0"/>
              <a:t> </a:t>
            </a:r>
            <a:r>
              <a:rPr lang="en-US" altLang="zh-CN" dirty="0" smtClean="0"/>
              <a:t>have</a:t>
            </a:r>
            <a:r>
              <a:rPr lang="zh-CN" altLang="en-US" dirty="0" smtClean="0"/>
              <a:t> </a:t>
            </a:r>
            <a:r>
              <a:rPr lang="en-US" altLang="zh-CN" dirty="0"/>
              <a:t>well-defined</a:t>
            </a:r>
            <a:r>
              <a:rPr lang="zh-CN" altLang="en-US" dirty="0"/>
              <a:t> </a:t>
            </a:r>
            <a:r>
              <a:rPr lang="en-US" altLang="zh-CN" b="1" i="1" dirty="0">
                <a:solidFill>
                  <a:schemeClr val="accent5"/>
                </a:solidFill>
              </a:rPr>
              <a:t>commit</a:t>
            </a:r>
            <a:r>
              <a:rPr lang="zh-CN" altLang="en-US" dirty="0">
                <a:solidFill>
                  <a:schemeClr val="accent5"/>
                </a:solidFill>
              </a:rPr>
              <a:t> </a:t>
            </a:r>
            <a:r>
              <a:rPr lang="en-US" altLang="zh-CN" dirty="0" smtClean="0"/>
              <a:t>points</a:t>
            </a:r>
            <a:endParaRPr lang="en-US" altLang="zh-CN" dirty="0"/>
          </a:p>
          <a:p>
            <a:pPr lvl="1"/>
            <a:r>
              <a:rPr lang="en-US" altLang="zh-CN" dirty="0"/>
              <a:t>Commit</a:t>
            </a:r>
            <a:r>
              <a:rPr lang="zh-CN" altLang="en-US" dirty="0"/>
              <a:t> </a:t>
            </a:r>
            <a:r>
              <a:rPr lang="en-US" altLang="zh-CN" dirty="0" smtClean="0"/>
              <a:t>points: time to</a:t>
            </a:r>
            <a:r>
              <a:rPr lang="zh-CN" altLang="en-US" dirty="0" smtClean="0"/>
              <a:t> </a:t>
            </a:r>
            <a:r>
              <a:rPr lang="en-US" altLang="zh-CN" dirty="0"/>
              <a:t>make</a:t>
            </a:r>
            <a:r>
              <a:rPr lang="zh-CN" altLang="en-US" dirty="0"/>
              <a:t> </a:t>
            </a:r>
            <a:r>
              <a:rPr lang="en-US" altLang="zh-CN" dirty="0"/>
              <a:t>data</a:t>
            </a:r>
            <a:r>
              <a:rPr lang="zh-CN" altLang="en-US" dirty="0"/>
              <a:t> </a:t>
            </a:r>
            <a:r>
              <a:rPr lang="en-US" altLang="zh-CN" dirty="0" smtClean="0"/>
              <a:t>persistent</a:t>
            </a:r>
            <a:endParaRPr lang="en-US" altLang="zh-CN" dirty="0"/>
          </a:p>
          <a:p>
            <a:pPr lvl="1"/>
            <a:r>
              <a:rPr lang="en-US" altLang="zh-CN" dirty="0" smtClean="0"/>
              <a:t>Visible to storage devices =&gt; visible</a:t>
            </a:r>
            <a:r>
              <a:rPr lang="zh-CN" altLang="en-US" dirty="0" smtClean="0"/>
              <a:t> </a:t>
            </a:r>
            <a:r>
              <a:rPr lang="en-US" altLang="zh-CN" dirty="0" smtClean="0"/>
              <a:t>to other nodes</a:t>
            </a:r>
            <a:endParaRPr lang="en-US" altLang="zh-CN" dirty="0"/>
          </a:p>
          <a:p>
            <a:pPr lvl="1"/>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28" y="5109464"/>
            <a:ext cx="865844" cy="865844"/>
          </a:xfrm>
          <a:prstGeom prst="rect">
            <a:avLst/>
          </a:prstGeom>
        </p:spPr>
      </p:pic>
      <p:sp>
        <p:nvSpPr>
          <p:cNvPr id="7" name="TextBox 6"/>
          <p:cNvSpPr txBox="1"/>
          <p:nvPr/>
        </p:nvSpPr>
        <p:spPr>
          <a:xfrm>
            <a:off x="1170644" y="4784587"/>
            <a:ext cx="7561876" cy="1754326"/>
          </a:xfrm>
          <a:prstGeom prst="rect">
            <a:avLst/>
          </a:prstGeom>
          <a:noFill/>
        </p:spPr>
        <p:txBody>
          <a:bodyPr wrap="square" rtlCol="0">
            <a:spAutoFit/>
          </a:bodyPr>
          <a:lstStyle/>
          <a:p>
            <a:r>
              <a:rPr lang="en-US" altLang="zh-CN" sz="3600" b="1" dirty="0"/>
              <a:t>Exploit</a:t>
            </a:r>
            <a:r>
              <a:rPr lang="zh-CN" altLang="en-US" sz="3600" b="1" dirty="0"/>
              <a:t> </a:t>
            </a:r>
            <a:r>
              <a:rPr lang="en-US" altLang="zh-CN" sz="3600" b="1" dirty="0"/>
              <a:t>application</a:t>
            </a:r>
            <a:r>
              <a:rPr lang="zh-CN" altLang="en-US" sz="3600" b="1" dirty="0"/>
              <a:t> </a:t>
            </a:r>
            <a:r>
              <a:rPr lang="en-US" altLang="zh-CN" sz="3600" b="1" dirty="0" smtClean="0"/>
              <a:t>behaviors:</a:t>
            </a:r>
            <a:endParaRPr lang="en-US" altLang="zh-CN" sz="3600" b="1" dirty="0"/>
          </a:p>
          <a:p>
            <a:r>
              <a:rPr lang="en-US" altLang="zh-CN" sz="3600" b="1" dirty="0" smtClean="0">
                <a:solidFill>
                  <a:schemeClr val="accent5"/>
                </a:solidFill>
              </a:rPr>
              <a:t>Conducting</a:t>
            </a:r>
            <a:r>
              <a:rPr lang="zh-CN" altLang="en-US" sz="3600" b="1" dirty="0" smtClean="0">
                <a:solidFill>
                  <a:schemeClr val="accent5"/>
                </a:solidFill>
              </a:rPr>
              <a:t> </a:t>
            </a:r>
            <a:r>
              <a:rPr lang="en-US" altLang="zh-CN" sz="3600" b="1" dirty="0">
                <a:solidFill>
                  <a:schemeClr val="accent5"/>
                </a:solidFill>
              </a:rPr>
              <a:t>coherence</a:t>
            </a:r>
            <a:r>
              <a:rPr lang="zh-CN" altLang="en-US" sz="3600" b="1" dirty="0">
                <a:solidFill>
                  <a:schemeClr val="accent5"/>
                </a:solidFill>
              </a:rPr>
              <a:t> </a:t>
            </a:r>
            <a:r>
              <a:rPr lang="en-US" altLang="zh-CN" sz="3600" b="1" dirty="0">
                <a:solidFill>
                  <a:schemeClr val="accent5"/>
                </a:solidFill>
              </a:rPr>
              <a:t>events</a:t>
            </a:r>
            <a:r>
              <a:rPr lang="zh-CN" altLang="en-US" sz="3600" b="1" dirty="0">
                <a:solidFill>
                  <a:schemeClr val="accent5"/>
                </a:solidFill>
              </a:rPr>
              <a:t> </a:t>
            </a:r>
            <a:r>
              <a:rPr lang="en-US" altLang="zh-CN" sz="3600" b="1" dirty="0">
                <a:solidFill>
                  <a:schemeClr val="accent5"/>
                </a:solidFill>
              </a:rPr>
              <a:t>only</a:t>
            </a:r>
            <a:r>
              <a:rPr lang="zh-CN" altLang="en-US" sz="3600" b="1" dirty="0">
                <a:solidFill>
                  <a:schemeClr val="accent5"/>
                </a:solidFill>
              </a:rPr>
              <a:t> </a:t>
            </a:r>
            <a:r>
              <a:rPr lang="en-US" altLang="zh-CN" sz="3600" b="1" dirty="0">
                <a:solidFill>
                  <a:schemeClr val="accent5"/>
                </a:solidFill>
              </a:rPr>
              <a:t>at</a:t>
            </a:r>
            <a:r>
              <a:rPr lang="zh-CN" altLang="en-US" sz="3600" b="1" dirty="0">
                <a:solidFill>
                  <a:schemeClr val="accent5"/>
                </a:solidFill>
              </a:rPr>
              <a:t> </a:t>
            </a:r>
            <a:r>
              <a:rPr lang="en-US" altLang="zh-CN" sz="3600" b="1" dirty="0">
                <a:solidFill>
                  <a:schemeClr val="accent5"/>
                </a:solidFill>
              </a:rPr>
              <a:t>commit</a:t>
            </a:r>
            <a:r>
              <a:rPr lang="zh-CN" altLang="en-US" sz="3600" b="1" dirty="0">
                <a:solidFill>
                  <a:schemeClr val="accent5"/>
                </a:solidFill>
              </a:rPr>
              <a:t> </a:t>
            </a:r>
            <a:r>
              <a:rPr lang="en-US" altLang="zh-CN" sz="3600" b="1" dirty="0">
                <a:solidFill>
                  <a:schemeClr val="accent5"/>
                </a:solidFill>
              </a:rPr>
              <a:t>points</a:t>
            </a:r>
            <a:endParaRPr lang="en-US" sz="3600" b="1" dirty="0">
              <a:solidFill>
                <a:schemeClr val="accent5"/>
              </a:solidFill>
            </a:endParaRPr>
          </a:p>
        </p:txBody>
      </p:sp>
      <p:sp>
        <p:nvSpPr>
          <p:cNvPr id="8" name="Date Placeholder 7"/>
          <p:cNvSpPr>
            <a:spLocks noGrp="1"/>
          </p:cNvSpPr>
          <p:nvPr>
            <p:ph type="dt" sz="half" idx="10"/>
          </p:nvPr>
        </p:nvSpPr>
        <p:spPr/>
        <p:txBody>
          <a:bodyPr/>
          <a:lstStyle/>
          <a:p>
            <a:fld id="{B5AD50B5-DEF2-1D4F-ADD2-0593F378DC5B}" type="datetime1">
              <a:rPr lang="en-US" smtClean="0"/>
              <a:t>10/9/17</a:t>
            </a:fld>
            <a:endParaRPr lang="en-US"/>
          </a:p>
        </p:txBody>
      </p:sp>
      <p:sp>
        <p:nvSpPr>
          <p:cNvPr id="9" name="Slide Number Placeholder 8"/>
          <p:cNvSpPr>
            <a:spLocks noGrp="1"/>
          </p:cNvSpPr>
          <p:nvPr>
            <p:ph type="sldNum" sz="quarter" idx="12"/>
          </p:nvPr>
        </p:nvSpPr>
        <p:spPr/>
        <p:txBody>
          <a:bodyPr/>
          <a:lstStyle/>
          <a:p>
            <a:fld id="{69F2510E-5755-9644-A5D2-B10DD538C5A3}" type="slidenum">
              <a:rPr lang="en-US" smtClean="0"/>
              <a:t>22</a:t>
            </a:fld>
            <a:endParaRPr lang="en-US"/>
          </a:p>
        </p:txBody>
      </p:sp>
    </p:spTree>
    <p:extLst>
      <p:ext uri="{BB962C8B-B14F-4D97-AF65-F5344CB8AC3E}">
        <p14:creationId xmlns:p14="http://schemas.microsoft.com/office/powerpoint/2010/main" val="683485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Crash</a:t>
            </a:r>
            <a:r>
              <a:rPr lang="zh-CN" altLang="en-US" b="1" dirty="0" smtClean="0">
                <a:solidFill>
                  <a:schemeClr val="accent5"/>
                </a:solidFill>
              </a:rPr>
              <a:t> </a:t>
            </a:r>
            <a:r>
              <a:rPr lang="en-US" altLang="zh-CN" b="1" dirty="0" smtClean="0">
                <a:solidFill>
                  <a:schemeClr val="accent5"/>
                </a:solidFill>
              </a:rPr>
              <a:t>Consistency</a:t>
            </a:r>
            <a:endParaRPr lang="en-US" b="1" dirty="0">
              <a:solidFill>
                <a:schemeClr val="accent5"/>
              </a:solidFill>
            </a:endParaRPr>
          </a:p>
        </p:txBody>
      </p:sp>
      <p:sp>
        <p:nvSpPr>
          <p:cNvPr id="3" name="Content Placeholder 2"/>
          <p:cNvSpPr>
            <a:spLocks noGrp="1"/>
          </p:cNvSpPr>
          <p:nvPr>
            <p:ph idx="1"/>
          </p:nvPr>
        </p:nvSpPr>
        <p:spPr/>
        <p:txBody>
          <a:bodyPr>
            <a:normAutofit lnSpcReduction="10000"/>
          </a:bodyPr>
          <a:lstStyle/>
          <a:p>
            <a:r>
              <a:rPr lang="en-US" altLang="zh-CN" b="1" dirty="0" smtClean="0"/>
              <a:t>Single-node</a:t>
            </a:r>
            <a:r>
              <a:rPr lang="zh-CN" altLang="en-US" b="1" dirty="0" smtClean="0"/>
              <a:t> </a:t>
            </a:r>
            <a:r>
              <a:rPr lang="en-US" altLang="zh-CN" b="1" dirty="0" smtClean="0"/>
              <a:t>Crash</a:t>
            </a:r>
            <a:r>
              <a:rPr lang="zh-CN" altLang="en-US" b="1" dirty="0" smtClean="0"/>
              <a:t> </a:t>
            </a:r>
            <a:r>
              <a:rPr lang="en-US" altLang="zh-CN" b="1" dirty="0" smtClean="0"/>
              <a:t>Consistency</a:t>
            </a:r>
          </a:p>
          <a:p>
            <a:pPr lvl="1"/>
            <a:r>
              <a:rPr lang="en-US" altLang="zh-CN" dirty="0" smtClean="0"/>
              <a:t>Cache</a:t>
            </a:r>
            <a:r>
              <a:rPr lang="zh-CN" altLang="en-US" dirty="0" smtClean="0"/>
              <a:t> </a:t>
            </a:r>
            <a:r>
              <a:rPr lang="en-US" altLang="zh-CN" dirty="0"/>
              <a:t>f</a:t>
            </a:r>
            <a:r>
              <a:rPr lang="en-US" altLang="zh-CN" dirty="0" smtClean="0"/>
              <a:t>lush</a:t>
            </a:r>
          </a:p>
          <a:p>
            <a:pPr lvl="1"/>
            <a:r>
              <a:rPr lang="en-US" altLang="zh-CN" dirty="0" smtClean="0"/>
              <a:t>Persist</a:t>
            </a:r>
            <a:r>
              <a:rPr lang="zh-CN" altLang="en-US" dirty="0" smtClean="0"/>
              <a:t> </a:t>
            </a:r>
            <a:r>
              <a:rPr lang="en-US" altLang="zh-CN" dirty="0"/>
              <a:t>o</a:t>
            </a:r>
            <a:r>
              <a:rPr lang="en-US" altLang="zh-CN" dirty="0" smtClean="0"/>
              <a:t>rdering</a:t>
            </a:r>
          </a:p>
          <a:p>
            <a:r>
              <a:rPr lang="en-US" altLang="zh-CN" b="1" dirty="0" smtClean="0"/>
              <a:t>Distributed</a:t>
            </a:r>
            <a:r>
              <a:rPr lang="zh-CN" altLang="en-US" b="1" dirty="0" smtClean="0"/>
              <a:t> </a:t>
            </a:r>
            <a:r>
              <a:rPr lang="en-US" altLang="zh-CN" b="1" dirty="0" smtClean="0"/>
              <a:t>Crash</a:t>
            </a:r>
            <a:r>
              <a:rPr lang="zh-CN" altLang="en-US" b="1" dirty="0" smtClean="0"/>
              <a:t> </a:t>
            </a:r>
            <a:r>
              <a:rPr lang="en-US" altLang="zh-CN" b="1" dirty="0" smtClean="0"/>
              <a:t>Consistency</a:t>
            </a:r>
          </a:p>
          <a:p>
            <a:pPr lvl="1"/>
            <a:r>
              <a:rPr lang="en-US" dirty="0" smtClean="0">
                <a:solidFill>
                  <a:schemeClr val="accent5"/>
                </a:solidFill>
              </a:rPr>
              <a:t>Multiple </a:t>
            </a:r>
            <a:r>
              <a:rPr lang="en-US" dirty="0">
                <a:solidFill>
                  <a:schemeClr val="accent5"/>
                </a:solidFill>
              </a:rPr>
              <a:t>Reader Multiple Writer (</a:t>
            </a:r>
            <a:r>
              <a:rPr lang="en-US" b="1" i="1" dirty="0">
                <a:solidFill>
                  <a:schemeClr val="accent5"/>
                </a:solidFill>
              </a:rPr>
              <a:t>MRMW</a:t>
            </a:r>
            <a:r>
              <a:rPr lang="en-US" dirty="0">
                <a:solidFill>
                  <a:schemeClr val="accent5"/>
                </a:solidFill>
              </a:rPr>
              <a:t>) </a:t>
            </a:r>
          </a:p>
          <a:p>
            <a:pPr lvl="2"/>
            <a:r>
              <a:rPr lang="en-US" dirty="0"/>
              <a:t>Allows multiple </a:t>
            </a:r>
            <a:r>
              <a:rPr lang="en-US" altLang="zh-CN" dirty="0"/>
              <a:t>concurrent </a:t>
            </a:r>
            <a:r>
              <a:rPr lang="en-US" dirty="0"/>
              <a:t>dirty copies (multiple writers) </a:t>
            </a:r>
          </a:p>
          <a:p>
            <a:pPr lvl="2"/>
            <a:r>
              <a:rPr lang="en-US" dirty="0"/>
              <a:t>Great parallelism, but weaker consistency</a:t>
            </a:r>
          </a:p>
          <a:p>
            <a:pPr lvl="2"/>
            <a:r>
              <a:rPr lang="en-US" b="1" i="1" dirty="0">
                <a:solidFill>
                  <a:srgbClr val="C00000"/>
                </a:solidFill>
              </a:rPr>
              <a:t>Three-phase</a:t>
            </a:r>
            <a:r>
              <a:rPr lang="en-US" dirty="0"/>
              <a:t> commit protocol using redo and undo </a:t>
            </a:r>
            <a:r>
              <a:rPr lang="en-US" dirty="0" smtClean="0"/>
              <a:t>logs</a:t>
            </a:r>
          </a:p>
          <a:p>
            <a:pPr lvl="1"/>
            <a:r>
              <a:rPr lang="en-US" dirty="0" smtClean="0">
                <a:solidFill>
                  <a:schemeClr val="accent5"/>
                </a:solidFill>
              </a:rPr>
              <a:t>Multiple Reader Single Writer (</a:t>
            </a:r>
            <a:r>
              <a:rPr lang="en-US" b="1" i="1" dirty="0" smtClean="0">
                <a:solidFill>
                  <a:schemeClr val="accent5"/>
                </a:solidFill>
              </a:rPr>
              <a:t>MRSW</a:t>
            </a:r>
            <a:r>
              <a:rPr lang="en-US" dirty="0" smtClean="0">
                <a:solidFill>
                  <a:schemeClr val="accent5"/>
                </a:solidFill>
              </a:rPr>
              <a:t>) </a:t>
            </a:r>
          </a:p>
          <a:p>
            <a:pPr lvl="2"/>
            <a:r>
              <a:rPr lang="en-US" dirty="0" smtClean="0"/>
              <a:t>Allows only one dirty copy (single writer)</a:t>
            </a:r>
          </a:p>
          <a:p>
            <a:pPr lvl="2"/>
            <a:r>
              <a:rPr lang="en-US" dirty="0" smtClean="0"/>
              <a:t>Trades parallelism for stronger consistency</a:t>
            </a:r>
          </a:p>
          <a:p>
            <a:pPr lvl="2"/>
            <a:r>
              <a:rPr lang="en-US" b="1" i="1" dirty="0" smtClean="0">
                <a:solidFill>
                  <a:srgbClr val="C00000"/>
                </a:solidFill>
              </a:rPr>
              <a:t>Single phase </a:t>
            </a:r>
            <a:r>
              <a:rPr lang="en-US" dirty="0" smtClean="0"/>
              <a:t>commit protocol</a:t>
            </a:r>
          </a:p>
          <a:p>
            <a:pPr lvl="1"/>
            <a:endParaRPr lang="en-US" altLang="zh-CN" dirty="0" smtClean="0"/>
          </a:p>
        </p:txBody>
      </p:sp>
      <p:sp>
        <p:nvSpPr>
          <p:cNvPr id="6" name="Date Placeholder 5"/>
          <p:cNvSpPr>
            <a:spLocks noGrp="1"/>
          </p:cNvSpPr>
          <p:nvPr>
            <p:ph type="dt" sz="half" idx="10"/>
          </p:nvPr>
        </p:nvSpPr>
        <p:spPr/>
        <p:txBody>
          <a:bodyPr/>
          <a:lstStyle/>
          <a:p>
            <a:fld id="{7B5C8075-C1F6-1945-A2D3-78C2293478D8}"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23</a:t>
            </a:fld>
            <a:endParaRPr lang="en-US"/>
          </a:p>
        </p:txBody>
      </p:sp>
    </p:spTree>
    <p:extLst>
      <p:ext uri="{BB962C8B-B14F-4D97-AF65-F5344CB8AC3E}">
        <p14:creationId xmlns:p14="http://schemas.microsoft.com/office/powerpoint/2010/main" val="42489340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MongoDB</a:t>
            </a:r>
            <a:r>
              <a:rPr lang="zh-CN" altLang="en-US" b="1" dirty="0" smtClean="0">
                <a:solidFill>
                  <a:schemeClr val="accent5"/>
                </a:solidFill>
              </a:rPr>
              <a:t> </a:t>
            </a:r>
            <a:r>
              <a:rPr lang="en-US" altLang="zh-CN" b="1" dirty="0" smtClean="0">
                <a:solidFill>
                  <a:schemeClr val="accent5"/>
                </a:solidFill>
              </a:rPr>
              <a:t>Results</a:t>
            </a:r>
            <a:endParaRPr lang="en-US" b="1" dirty="0">
              <a:solidFill>
                <a:schemeClr val="accent5"/>
              </a:solidFill>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7142" y="4101230"/>
            <a:ext cx="7667262" cy="2255121"/>
          </a:xfrm>
          <a:prstGeom prst="rect">
            <a:avLst/>
          </a:prstGeom>
        </p:spPr>
      </p:pic>
      <p:pic>
        <p:nvPicPr>
          <p:cNvPr id="8" name="Picture 7" descr="Screen Shot 2017-05-21 at 9.05.59 A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83694" y="2400013"/>
            <a:ext cx="5802956" cy="1834045"/>
          </a:xfrm>
          <a:prstGeom prst="rect">
            <a:avLst/>
          </a:prstGeom>
        </p:spPr>
      </p:pic>
      <p:sp>
        <p:nvSpPr>
          <p:cNvPr id="9" name="Rectangle 8"/>
          <p:cNvSpPr/>
          <p:nvPr/>
        </p:nvSpPr>
        <p:spPr>
          <a:xfrm>
            <a:off x="754774" y="1572061"/>
            <a:ext cx="7886700" cy="707886"/>
          </a:xfrm>
          <a:prstGeom prst="rect">
            <a:avLst/>
          </a:prstGeom>
        </p:spPr>
        <p:txBody>
          <a:bodyPr wrap="square">
            <a:spAutoFit/>
          </a:bodyPr>
          <a:lstStyle/>
          <a:p>
            <a:pPr marL="285744" indent="-285744">
              <a:buFont typeface="Arial" charset="0"/>
              <a:buChar char="•"/>
            </a:pPr>
            <a:r>
              <a:rPr lang="en-US" altLang="zh-CN" sz="2000" dirty="0" smtClean="0"/>
              <a:t>Modify</a:t>
            </a:r>
            <a:r>
              <a:rPr lang="zh-CN" altLang="en-US" sz="2000" dirty="0" smtClean="0"/>
              <a:t> </a:t>
            </a:r>
            <a:r>
              <a:rPr lang="en-US" altLang="zh-CN" sz="2000" b="1" i="1" dirty="0" smtClean="0"/>
              <a:t>MMAPv1</a:t>
            </a:r>
            <a:r>
              <a:rPr lang="zh-CN" altLang="en-US" sz="2000" dirty="0" smtClean="0"/>
              <a:t> </a:t>
            </a:r>
            <a:r>
              <a:rPr lang="en-US" altLang="zh-CN" sz="2000" dirty="0" smtClean="0"/>
              <a:t>storage</a:t>
            </a:r>
            <a:r>
              <a:rPr lang="zh-CN" altLang="en-US" sz="2000" dirty="0" smtClean="0"/>
              <a:t> </a:t>
            </a:r>
            <a:r>
              <a:rPr lang="en-US" altLang="zh-CN" sz="2000" dirty="0" smtClean="0"/>
              <a:t>engine</a:t>
            </a:r>
            <a:r>
              <a:rPr lang="zh-CN" altLang="en-US" sz="2000" dirty="0" smtClean="0"/>
              <a:t> </a:t>
            </a:r>
            <a:r>
              <a:rPr lang="en-US" altLang="zh-CN" sz="2000" dirty="0" smtClean="0"/>
              <a:t>of</a:t>
            </a:r>
            <a:r>
              <a:rPr lang="zh-CN" altLang="en-US" sz="2000" dirty="0" smtClean="0"/>
              <a:t> </a:t>
            </a:r>
            <a:r>
              <a:rPr lang="en-US" altLang="zh-CN" sz="2000" dirty="0" smtClean="0"/>
              <a:t>MongoDB with ~120</a:t>
            </a:r>
            <a:r>
              <a:rPr lang="zh-CN" altLang="en-US" sz="2000" dirty="0" smtClean="0"/>
              <a:t> </a:t>
            </a:r>
            <a:r>
              <a:rPr lang="en-US" altLang="zh-CN" sz="2000" dirty="0" smtClean="0"/>
              <a:t>LOC (MRMW)</a:t>
            </a:r>
          </a:p>
          <a:p>
            <a:pPr marL="285744" indent="-285744">
              <a:buFont typeface="Arial" charset="0"/>
              <a:buChar char="•"/>
            </a:pPr>
            <a:r>
              <a:rPr lang="en-US" altLang="zh-CN" sz="2000" dirty="0" smtClean="0"/>
              <a:t>Evaluate with </a:t>
            </a:r>
            <a:r>
              <a:rPr lang="en-US" altLang="zh-CN" sz="2000" b="1" i="1" dirty="0" smtClean="0"/>
              <a:t>YCSB</a:t>
            </a:r>
            <a:r>
              <a:rPr lang="en-US" altLang="zh-CN" sz="2000" dirty="0" smtClean="0"/>
              <a:t>, compare with </a:t>
            </a:r>
            <a:r>
              <a:rPr lang="en-US" altLang="zh-CN" sz="2000" b="1" i="1" dirty="0" err="1" smtClean="0"/>
              <a:t>tmpfs</a:t>
            </a:r>
            <a:r>
              <a:rPr lang="en-US" altLang="zh-CN" sz="2000" dirty="0" smtClean="0"/>
              <a:t>, </a:t>
            </a:r>
            <a:r>
              <a:rPr lang="en-US" altLang="zh-CN" sz="2000" b="1" i="1" dirty="0" smtClean="0"/>
              <a:t>PMFS</a:t>
            </a:r>
            <a:r>
              <a:rPr lang="en-US" altLang="zh-CN" sz="2000" dirty="0" smtClean="0"/>
              <a:t>, </a:t>
            </a:r>
            <a:r>
              <a:rPr lang="en-US" altLang="zh-CN" sz="2000" b="1" i="1" dirty="0" err="1" smtClean="0"/>
              <a:t>Mojim</a:t>
            </a:r>
            <a:r>
              <a:rPr lang="en-US" altLang="zh-CN" sz="2000" dirty="0" smtClean="0"/>
              <a:t>,</a:t>
            </a:r>
            <a:r>
              <a:rPr lang="zh-CN" altLang="en-US" sz="2000" dirty="0" smtClean="0"/>
              <a:t> </a:t>
            </a:r>
            <a:r>
              <a:rPr lang="en-US" altLang="zh-CN" sz="2000" b="1" i="1" dirty="0" smtClean="0"/>
              <a:t>Octopus</a:t>
            </a:r>
            <a:endParaRPr lang="en-US" sz="2000" b="1" i="1" dirty="0"/>
          </a:p>
        </p:txBody>
      </p:sp>
      <p:sp>
        <p:nvSpPr>
          <p:cNvPr id="3" name="Date Placeholder 2"/>
          <p:cNvSpPr>
            <a:spLocks noGrp="1"/>
          </p:cNvSpPr>
          <p:nvPr>
            <p:ph type="dt" sz="half" idx="10"/>
          </p:nvPr>
        </p:nvSpPr>
        <p:spPr/>
        <p:txBody>
          <a:bodyPr/>
          <a:lstStyle/>
          <a:p>
            <a:fld id="{0F866732-F315-0446-BE73-D09825833FA7}" type="datetime1">
              <a:rPr lang="en-US" smtClean="0"/>
              <a:t>10/9/17</a:t>
            </a:fld>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24</a:t>
            </a:fld>
            <a:endParaRPr lang="en-US"/>
          </a:p>
        </p:txBody>
      </p:sp>
    </p:spTree>
    <p:extLst>
      <p:ext uri="{BB962C8B-B14F-4D97-AF65-F5344CB8AC3E}">
        <p14:creationId xmlns:p14="http://schemas.microsoft.com/office/powerpoint/2010/main" val="106715661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rgbClr val="C00000"/>
                </a:solidFill>
              </a:rPr>
              <a:t>Graph</a:t>
            </a:r>
            <a:r>
              <a:rPr lang="zh-CN" altLang="en-US" b="1" dirty="0" smtClean="0">
                <a:solidFill>
                  <a:srgbClr val="C00000"/>
                </a:solidFill>
              </a:rPr>
              <a:t> </a:t>
            </a:r>
            <a:r>
              <a:rPr lang="en-US" altLang="zh-CN" b="1" dirty="0" smtClean="0">
                <a:solidFill>
                  <a:srgbClr val="C00000"/>
                </a:solidFill>
              </a:rPr>
              <a:t>Results</a:t>
            </a:r>
            <a:endParaRPr lang="en-US" b="1" dirty="0">
              <a:solidFill>
                <a:srgbClr val="C00000"/>
              </a:solidFill>
            </a:endParaRP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55531" y="2920896"/>
            <a:ext cx="5661862" cy="3361169"/>
          </a:xfrm>
        </p:spPr>
      </p:pic>
      <p:sp>
        <p:nvSpPr>
          <p:cNvPr id="9" name="Rectangle 8"/>
          <p:cNvSpPr/>
          <p:nvPr/>
        </p:nvSpPr>
        <p:spPr>
          <a:xfrm>
            <a:off x="628650" y="1690689"/>
            <a:ext cx="7886700" cy="1015663"/>
          </a:xfrm>
          <a:prstGeom prst="rect">
            <a:avLst/>
          </a:prstGeom>
        </p:spPr>
        <p:txBody>
          <a:bodyPr wrap="square">
            <a:spAutoFit/>
          </a:bodyPr>
          <a:lstStyle/>
          <a:p>
            <a:pPr marL="285750" indent="-285750">
              <a:buFont typeface="Arial" charset="0"/>
              <a:buChar char="•"/>
            </a:pPr>
            <a:r>
              <a:rPr lang="en-US" sz="2000" dirty="0" smtClean="0"/>
              <a:t>Built a graph engine using PowerGraph </a:t>
            </a:r>
            <a:r>
              <a:rPr lang="en-US" altLang="zh-CN" sz="2000" dirty="0" smtClean="0"/>
              <a:t>design</a:t>
            </a:r>
            <a:r>
              <a:rPr lang="zh-CN" altLang="en-US" sz="2000" dirty="0" smtClean="0"/>
              <a:t> </a:t>
            </a:r>
            <a:r>
              <a:rPr lang="en-US" sz="2000" dirty="0" smtClean="0"/>
              <a:t>(MRSW)</a:t>
            </a:r>
          </a:p>
          <a:p>
            <a:pPr marL="285750" indent="-285750">
              <a:buFont typeface="Arial" charset="0"/>
              <a:buChar char="•"/>
            </a:pPr>
            <a:r>
              <a:rPr lang="en-US" altLang="zh-CN" sz="2000" dirty="0" smtClean="0"/>
              <a:t>Run</a:t>
            </a:r>
            <a:r>
              <a:rPr lang="zh-CN" altLang="en-US" sz="2000" dirty="0" smtClean="0"/>
              <a:t> </a:t>
            </a:r>
            <a:r>
              <a:rPr lang="en-US" sz="2000" b="1" i="1" dirty="0" smtClean="0"/>
              <a:t>PageRank</a:t>
            </a:r>
            <a:r>
              <a:rPr lang="en-US" sz="2000" dirty="0" smtClean="0"/>
              <a:t> on </a:t>
            </a:r>
            <a:r>
              <a:rPr lang="en-US" sz="2000" b="1" i="1" dirty="0" smtClean="0"/>
              <a:t>Twitter</a:t>
            </a:r>
            <a:r>
              <a:rPr lang="en-US" sz="2000" dirty="0" smtClean="0"/>
              <a:t> dataset</a:t>
            </a:r>
            <a:endParaRPr lang="en-US" sz="2000" dirty="0"/>
          </a:p>
          <a:p>
            <a:pPr marL="285750" indent="-285750">
              <a:buFont typeface="Arial" charset="0"/>
              <a:buChar char="•"/>
            </a:pPr>
            <a:r>
              <a:rPr lang="en-US" altLang="zh-CN" sz="2000" dirty="0" smtClean="0"/>
              <a:t>C</a:t>
            </a:r>
            <a:r>
              <a:rPr lang="en-US" sz="2000" dirty="0" smtClean="0"/>
              <a:t>ompare with </a:t>
            </a:r>
            <a:r>
              <a:rPr lang="en-US" sz="2000" b="1" i="1" dirty="0" smtClean="0"/>
              <a:t>PowerGraph</a:t>
            </a:r>
            <a:r>
              <a:rPr lang="zh-CN" altLang="en-US" sz="2000" dirty="0"/>
              <a:t> </a:t>
            </a:r>
            <a:r>
              <a:rPr lang="en-US" altLang="zh-CN" sz="2000" dirty="0" smtClean="0"/>
              <a:t>and</a:t>
            </a:r>
            <a:r>
              <a:rPr lang="zh-CN" altLang="en-US" sz="2000" dirty="0" smtClean="0"/>
              <a:t> </a:t>
            </a:r>
            <a:r>
              <a:rPr lang="en-US" sz="2000" b="1" i="1" dirty="0" smtClean="0"/>
              <a:t>Grappa</a:t>
            </a:r>
            <a:endParaRPr lang="en-US" sz="2000" b="1" i="1" dirty="0"/>
          </a:p>
        </p:txBody>
      </p:sp>
      <p:sp>
        <p:nvSpPr>
          <p:cNvPr id="3" name="Date Placeholder 2"/>
          <p:cNvSpPr>
            <a:spLocks noGrp="1"/>
          </p:cNvSpPr>
          <p:nvPr>
            <p:ph type="dt" sz="half" idx="10"/>
          </p:nvPr>
        </p:nvSpPr>
        <p:spPr/>
        <p:txBody>
          <a:bodyPr/>
          <a:lstStyle/>
          <a:p>
            <a:fld id="{1187C93E-DBEC-8845-B39B-61C042F3EEAB}" type="datetime1">
              <a:rPr lang="en-US" smtClean="0"/>
              <a:t>10/9/17</a:t>
            </a:fld>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25</a:t>
            </a:fld>
            <a:endParaRPr lang="en-US"/>
          </a:p>
        </p:txBody>
      </p:sp>
    </p:spTree>
    <p:extLst>
      <p:ext uri="{BB962C8B-B14F-4D97-AF65-F5344CB8AC3E}">
        <p14:creationId xmlns:p14="http://schemas.microsoft.com/office/powerpoint/2010/main" val="22402147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chemeClr val="accent5"/>
                </a:solidFill>
              </a:rPr>
              <a:t>Conclusion</a:t>
            </a:r>
            <a:endParaRPr lang="en-US" b="1" dirty="0">
              <a:solidFill>
                <a:schemeClr val="accent5"/>
              </a:solidFill>
            </a:endParaRPr>
          </a:p>
        </p:txBody>
      </p:sp>
      <p:sp>
        <p:nvSpPr>
          <p:cNvPr id="3" name="Content Placeholder 2"/>
          <p:cNvSpPr>
            <a:spLocks noGrp="1"/>
          </p:cNvSpPr>
          <p:nvPr>
            <p:ph idx="1"/>
          </p:nvPr>
        </p:nvSpPr>
        <p:spPr/>
        <p:txBody>
          <a:bodyPr/>
          <a:lstStyle/>
          <a:p>
            <a:r>
              <a:rPr lang="en-US" b="1" dirty="0" smtClean="0"/>
              <a:t>Calls </a:t>
            </a:r>
            <a:r>
              <a:rPr lang="en-US" b="1" dirty="0"/>
              <a:t>for attention to </a:t>
            </a:r>
            <a:r>
              <a:rPr lang="en-US" altLang="zh-CN" b="1" dirty="0"/>
              <a:t>use</a:t>
            </a:r>
            <a:r>
              <a:rPr lang="zh-CN" altLang="en-US" b="1" dirty="0"/>
              <a:t> </a:t>
            </a:r>
            <a:r>
              <a:rPr lang="en-US" altLang="zh-CN" b="1" dirty="0" smtClean="0"/>
              <a:t>PM</a:t>
            </a:r>
            <a:r>
              <a:rPr lang="zh-CN" altLang="en-US" b="1" dirty="0" smtClean="0"/>
              <a:t> </a:t>
            </a:r>
            <a:r>
              <a:rPr lang="en-US" b="1" dirty="0" smtClean="0"/>
              <a:t>in </a:t>
            </a:r>
            <a:r>
              <a:rPr lang="en-US" altLang="zh-CN" b="1" dirty="0" smtClean="0"/>
              <a:t>datacenter</a:t>
            </a:r>
          </a:p>
          <a:p>
            <a:endParaRPr lang="en-US" altLang="zh-CN" b="1" dirty="0"/>
          </a:p>
          <a:p>
            <a:r>
              <a:rPr lang="en-US" b="1" dirty="0" smtClean="0"/>
              <a:t>One </a:t>
            </a:r>
            <a:r>
              <a:rPr lang="en-US" b="1" dirty="0"/>
              <a:t>layer approach: challenges and </a:t>
            </a:r>
            <a:r>
              <a:rPr lang="en-US" b="1" dirty="0" smtClean="0"/>
              <a:t>benefits</a:t>
            </a:r>
          </a:p>
          <a:p>
            <a:endParaRPr lang="en-US" b="1" dirty="0"/>
          </a:p>
          <a:p>
            <a:r>
              <a:rPr lang="en-US" b="1" dirty="0" smtClean="0"/>
              <a:t>Hotpot: a kernel-level RDMA-based DSPM system</a:t>
            </a:r>
          </a:p>
          <a:p>
            <a:endParaRPr lang="en-US" b="1" dirty="0" smtClean="0"/>
          </a:p>
          <a:p>
            <a:r>
              <a:rPr lang="en-US" b="1" dirty="0" smtClean="0"/>
              <a:t>Hide </a:t>
            </a:r>
            <a:r>
              <a:rPr lang="en-US" b="1" dirty="0"/>
              <a:t>complexity behind </a:t>
            </a:r>
            <a:r>
              <a:rPr lang="en-US" b="1" dirty="0" smtClean="0"/>
              <a:t>simple</a:t>
            </a:r>
            <a:r>
              <a:rPr lang="zh-CN" altLang="en-US" b="1" dirty="0" smtClean="0"/>
              <a:t> </a:t>
            </a:r>
            <a:r>
              <a:rPr lang="en-US" b="1" dirty="0" smtClean="0"/>
              <a:t>abstraction</a:t>
            </a:r>
            <a:endParaRPr lang="en-US" b="1" dirty="0"/>
          </a:p>
        </p:txBody>
      </p:sp>
      <p:sp>
        <p:nvSpPr>
          <p:cNvPr id="6" name="Date Placeholder 5"/>
          <p:cNvSpPr>
            <a:spLocks noGrp="1"/>
          </p:cNvSpPr>
          <p:nvPr>
            <p:ph type="dt" sz="half" idx="10"/>
          </p:nvPr>
        </p:nvSpPr>
        <p:spPr/>
        <p:txBody>
          <a:bodyPr/>
          <a:lstStyle/>
          <a:p>
            <a:fld id="{6C07E3B5-FC7E-514B-A57A-2CF5E30074E5}"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26</a:t>
            </a:fld>
            <a:endParaRPr lang="en-US"/>
          </a:p>
        </p:txBody>
      </p:sp>
    </p:spTree>
    <p:extLst>
      <p:ext uri="{BB962C8B-B14F-4D97-AF65-F5344CB8AC3E}">
        <p14:creationId xmlns:p14="http://schemas.microsoft.com/office/powerpoint/2010/main" val="93007650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55259"/>
            <a:ext cx="7886700" cy="1325563"/>
          </a:xfrm>
        </p:spPr>
        <p:txBody>
          <a:bodyPr/>
          <a:lstStyle/>
          <a:p>
            <a:pPr algn="ctr"/>
            <a:r>
              <a:rPr lang="en-US" altLang="zh-CN" b="1" dirty="0" smtClean="0">
                <a:solidFill>
                  <a:srgbClr val="C00000"/>
                </a:solidFill>
              </a:rPr>
              <a:t>Thank</a:t>
            </a:r>
            <a:r>
              <a:rPr lang="zh-CN" altLang="en-US" b="1" dirty="0" smtClean="0">
                <a:solidFill>
                  <a:srgbClr val="C00000"/>
                </a:solidFill>
              </a:rPr>
              <a:t> </a:t>
            </a:r>
            <a:r>
              <a:rPr lang="en-US" altLang="zh-CN" b="1" dirty="0" smtClean="0">
                <a:solidFill>
                  <a:srgbClr val="C00000"/>
                </a:solidFill>
              </a:rPr>
              <a:t>you!</a:t>
            </a:r>
            <a:br>
              <a:rPr lang="en-US" altLang="zh-CN" b="1" dirty="0" smtClean="0">
                <a:solidFill>
                  <a:srgbClr val="C00000"/>
                </a:solidFill>
              </a:rPr>
            </a:br>
            <a:r>
              <a:rPr lang="en-US" altLang="zh-CN" b="1" dirty="0" smtClean="0">
                <a:solidFill>
                  <a:srgbClr val="C00000"/>
                </a:solidFill>
              </a:rPr>
              <a:t>Questions?</a:t>
            </a:r>
            <a:endParaRPr lang="en-US" b="1" dirty="0">
              <a:solidFill>
                <a:srgbClr val="C00000"/>
              </a:solidFill>
            </a:endParaRPr>
          </a:p>
        </p:txBody>
      </p:sp>
      <p:sp>
        <p:nvSpPr>
          <p:cNvPr id="3" name="Content Placeholder 2"/>
          <p:cNvSpPr>
            <a:spLocks noGrp="1"/>
          </p:cNvSpPr>
          <p:nvPr>
            <p:ph idx="1"/>
          </p:nvPr>
        </p:nvSpPr>
        <p:spPr>
          <a:xfrm>
            <a:off x="628650" y="2221280"/>
            <a:ext cx="7886700" cy="1432582"/>
          </a:xfrm>
        </p:spPr>
        <p:txBody>
          <a:bodyPr/>
          <a:lstStyle/>
          <a:p>
            <a:pPr marL="0" indent="0" algn="ctr">
              <a:buNone/>
            </a:pPr>
            <a:r>
              <a:rPr lang="en-US" altLang="zh-CN" b="1" i="1" u="sng" dirty="0" smtClean="0"/>
              <a:t>https://</a:t>
            </a:r>
            <a:r>
              <a:rPr lang="en-US" altLang="zh-CN" b="1" i="1" u="sng" dirty="0" err="1" smtClean="0"/>
              <a:t>github.com</a:t>
            </a:r>
            <a:r>
              <a:rPr lang="en-US" altLang="zh-CN" b="1" i="1" u="sng" dirty="0" smtClean="0"/>
              <a:t>/</a:t>
            </a:r>
            <a:r>
              <a:rPr lang="en-US" altLang="zh-CN" b="1" i="1" u="sng" dirty="0" err="1" smtClean="0"/>
              <a:t>WukLab</a:t>
            </a:r>
            <a:r>
              <a:rPr lang="en-US" altLang="zh-CN" b="1" i="1" u="sng" dirty="0" smtClean="0"/>
              <a:t>/Hotpot</a:t>
            </a:r>
            <a:endParaRPr lang="en-US" b="1" i="1" u="sng" dirty="0"/>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6805" y="3537804"/>
            <a:ext cx="3888061" cy="830146"/>
          </a:xfrm>
          <a:prstGeom prst="rect">
            <a:avLst/>
          </a:prstGeom>
        </p:spPr>
      </p:pic>
      <p:sp>
        <p:nvSpPr>
          <p:cNvPr id="8" name="TextBox 7"/>
          <p:cNvSpPr txBox="1"/>
          <p:nvPr/>
        </p:nvSpPr>
        <p:spPr>
          <a:xfrm>
            <a:off x="1801609" y="2936402"/>
            <a:ext cx="1768882" cy="954107"/>
          </a:xfrm>
          <a:prstGeom prst="rect">
            <a:avLst/>
          </a:prstGeom>
          <a:noFill/>
        </p:spPr>
        <p:txBody>
          <a:bodyPr wrap="none" rtlCol="0">
            <a:spAutoFit/>
          </a:bodyPr>
          <a:lstStyle/>
          <a:p>
            <a:r>
              <a:rPr lang="en-US" altLang="zh-CN" sz="2800" b="1" i="1" u="sng" dirty="0" err="1" smtClean="0">
                <a:solidFill>
                  <a:schemeClr val="accent2">
                    <a:lumMod val="75000"/>
                  </a:schemeClr>
                </a:solidFill>
              </a:rPr>
              <a:t>Wuk</a:t>
            </a:r>
            <a:r>
              <a:rPr lang="en-US" altLang="zh-CN" sz="2800" b="1" i="1" u="sng" dirty="0" err="1" smtClean="0">
                <a:solidFill>
                  <a:schemeClr val="tx2"/>
                </a:solidFill>
              </a:rPr>
              <a:t>Lab</a:t>
            </a:r>
            <a:r>
              <a:rPr lang="en-US" altLang="zh-CN" sz="2800" b="1" i="1" u="sng" dirty="0" err="1" smtClean="0">
                <a:solidFill>
                  <a:srgbClr val="C00000"/>
                </a:solidFill>
              </a:rPr>
              <a:t>.io</a:t>
            </a:r>
            <a:endParaRPr lang="en-US" altLang="zh-CN" sz="2800" b="1" i="1" u="sng" dirty="0" smtClean="0">
              <a:solidFill>
                <a:srgbClr val="C00000"/>
              </a:solidFill>
            </a:endParaRPr>
          </a:p>
          <a:p>
            <a:endParaRPr lang="en-US" sz="2800" i="1" u="sng" dirty="0"/>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49899" y="2936401"/>
            <a:ext cx="2578101" cy="3495929"/>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7201" y="4570644"/>
            <a:ext cx="2929299" cy="1211760"/>
          </a:xfrm>
          <a:prstGeom prst="rect">
            <a:avLst/>
          </a:prstGeom>
        </p:spPr>
      </p:pic>
      <p:pic>
        <p:nvPicPr>
          <p:cNvPr id="11" name="Picture 10"/>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746500" y="4570644"/>
            <a:ext cx="1167141" cy="1211760"/>
          </a:xfrm>
          <a:prstGeom prst="rect">
            <a:avLst/>
          </a:prstGeom>
        </p:spPr>
      </p:pic>
      <p:sp>
        <p:nvSpPr>
          <p:cNvPr id="10" name="Date Placeholder 9"/>
          <p:cNvSpPr>
            <a:spLocks noGrp="1"/>
          </p:cNvSpPr>
          <p:nvPr>
            <p:ph type="dt" sz="half" idx="10"/>
          </p:nvPr>
        </p:nvSpPr>
        <p:spPr/>
        <p:txBody>
          <a:bodyPr/>
          <a:lstStyle/>
          <a:p>
            <a:fld id="{C363F70E-20B8-294B-A64B-61E46A726817}" type="datetime1">
              <a:rPr lang="en-US" smtClean="0"/>
              <a:t>10/9/17</a:t>
            </a:fld>
            <a:endParaRPr lang="en-US"/>
          </a:p>
        </p:txBody>
      </p:sp>
      <p:sp>
        <p:nvSpPr>
          <p:cNvPr id="12" name="Slide Number Placeholder 11"/>
          <p:cNvSpPr>
            <a:spLocks noGrp="1"/>
          </p:cNvSpPr>
          <p:nvPr>
            <p:ph type="sldNum" sz="quarter" idx="12"/>
          </p:nvPr>
        </p:nvSpPr>
        <p:spPr/>
        <p:txBody>
          <a:bodyPr/>
          <a:lstStyle/>
          <a:p>
            <a:fld id="{69F2510E-5755-9644-A5D2-B10DD538C5A3}" type="slidenum">
              <a:rPr lang="en-US" smtClean="0"/>
              <a:t>27</a:t>
            </a:fld>
            <a:endParaRPr lang="en-US"/>
          </a:p>
        </p:txBody>
      </p:sp>
    </p:spTree>
    <p:extLst>
      <p:ext uri="{BB962C8B-B14F-4D97-AF65-F5344CB8AC3E}">
        <p14:creationId xmlns:p14="http://schemas.microsoft.com/office/powerpoint/2010/main" val="363414401"/>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ltLang="zh-CN" dirty="0" smtClean="0"/>
              <a:t>Backup</a:t>
            </a:r>
            <a:r>
              <a:rPr lang="zh-CN" altLang="en-US" dirty="0" smtClean="0"/>
              <a:t> </a:t>
            </a:r>
            <a:r>
              <a:rPr lang="en-US" altLang="zh-CN" dirty="0" smtClean="0"/>
              <a:t>Slides</a:t>
            </a:r>
            <a:endParaRPr lang="en-US" dirty="0"/>
          </a:p>
        </p:txBody>
      </p:sp>
      <p:sp>
        <p:nvSpPr>
          <p:cNvPr id="4" name="Date Placeholder 3"/>
          <p:cNvSpPr>
            <a:spLocks noGrp="1"/>
          </p:cNvSpPr>
          <p:nvPr>
            <p:ph type="dt" sz="half" idx="10"/>
          </p:nvPr>
        </p:nvSpPr>
        <p:spPr/>
        <p:txBody>
          <a:bodyPr/>
          <a:lstStyle/>
          <a:p>
            <a:fld id="{203A2DA7-4C73-B34B-99A1-C4F6F0578416}" type="datetime1">
              <a:rPr lang="en-US" smtClean="0"/>
              <a:t>10/9/17</a:t>
            </a:fld>
            <a:endParaRPr lang="en-US"/>
          </a:p>
        </p:txBody>
      </p:sp>
      <p:sp>
        <p:nvSpPr>
          <p:cNvPr id="5" name="Slide Number Placeholder 4"/>
          <p:cNvSpPr>
            <a:spLocks noGrp="1"/>
          </p:cNvSpPr>
          <p:nvPr>
            <p:ph type="sldNum" sz="quarter" idx="12"/>
          </p:nvPr>
        </p:nvSpPr>
        <p:spPr/>
        <p:txBody>
          <a:bodyPr/>
          <a:lstStyle/>
          <a:p>
            <a:fld id="{69F2510E-5755-9644-A5D2-B10DD538C5A3}" type="slidenum">
              <a:rPr lang="en-US" smtClean="0"/>
              <a:t>28</a:t>
            </a:fld>
            <a:endParaRPr lang="en-US"/>
          </a:p>
        </p:txBody>
      </p:sp>
    </p:spTree>
    <p:extLst>
      <p:ext uri="{BB962C8B-B14F-4D97-AF65-F5344CB8AC3E}">
        <p14:creationId xmlns:p14="http://schemas.microsoft.com/office/powerpoint/2010/main" val="120473931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805083" y="1743840"/>
            <a:ext cx="2128104"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2</a:t>
            </a:r>
            <a:endParaRPr lang="en-US" sz="2400" b="1" dirty="0"/>
          </a:p>
        </p:txBody>
      </p:sp>
      <p:sp>
        <p:nvSpPr>
          <p:cNvPr id="4" name="Footer Placeholder 3"/>
          <p:cNvSpPr>
            <a:spLocks noGrp="1"/>
          </p:cNvSpPr>
          <p:nvPr>
            <p:ph type="ftr" sz="quarter" idx="11"/>
          </p:nvPr>
        </p:nvSpPr>
        <p:spPr/>
        <p:txBody>
          <a:bodyPr/>
          <a:lstStyle/>
          <a:p>
            <a:r>
              <a:rPr lang="en-US" smtClean="0"/>
              <a:t>Purdue ECE WukLab</a:t>
            </a:r>
            <a:endParaRPr lang="en-US"/>
          </a:p>
        </p:txBody>
      </p:sp>
      <p:sp>
        <p:nvSpPr>
          <p:cNvPr id="5" name="Slide Number Placeholder 4"/>
          <p:cNvSpPr>
            <a:spLocks noGrp="1"/>
          </p:cNvSpPr>
          <p:nvPr>
            <p:ph type="sldNum" sz="quarter" idx="12"/>
          </p:nvPr>
        </p:nvSpPr>
        <p:spPr/>
        <p:txBody>
          <a:bodyPr/>
          <a:lstStyle/>
          <a:p>
            <a:fld id="{C16A7E51-AB9B-AF43-AB19-183093E31266}" type="slidenum">
              <a:rPr lang="en-US" smtClean="0"/>
              <a:t>29</a:t>
            </a:fld>
            <a:endParaRPr lang="en-US"/>
          </a:p>
        </p:txBody>
      </p:sp>
      <p:sp>
        <p:nvSpPr>
          <p:cNvPr id="7" name="Rectangle 6"/>
          <p:cNvSpPr/>
          <p:nvPr/>
        </p:nvSpPr>
        <p:spPr>
          <a:xfrm>
            <a:off x="1676977" y="1743840"/>
            <a:ext cx="5633339" cy="836165"/>
          </a:xfrm>
          <a:prstGeom prst="rect">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3231" y="1922920"/>
            <a:ext cx="1173669" cy="461665"/>
          </a:xfrm>
          <a:prstGeom prst="rect">
            <a:avLst/>
          </a:prstGeom>
          <a:noFill/>
        </p:spPr>
        <p:txBody>
          <a:bodyPr wrap="none" rtlCol="0">
            <a:spAutoFit/>
          </a:bodyPr>
          <a:lstStyle/>
          <a:p>
            <a:r>
              <a:rPr lang="en-US" sz="2400" b="1" dirty="0" smtClean="0"/>
              <a:t>Dataset</a:t>
            </a:r>
            <a:endParaRPr lang="en-US" sz="2400" b="1" dirty="0"/>
          </a:p>
        </p:txBody>
      </p:sp>
      <p:sp>
        <p:nvSpPr>
          <p:cNvPr id="9" name="Rectangle 8"/>
          <p:cNvSpPr/>
          <p:nvPr/>
        </p:nvSpPr>
        <p:spPr>
          <a:xfrm>
            <a:off x="1043861" y="2969599"/>
            <a:ext cx="7839911" cy="369332"/>
          </a:xfrm>
          <a:prstGeom prst="rect">
            <a:avLst/>
          </a:prstGeom>
        </p:spPr>
        <p:txBody>
          <a:bodyPr wrap="square">
            <a:spAutoFit/>
          </a:bodyPr>
          <a:lstStyle/>
          <a:p>
            <a:pPr lvl="1"/>
            <a:r>
              <a:rPr lang="en-US" b="1" i="1" dirty="0" err="1" smtClean="0">
                <a:latin typeface="Courier" charset="0"/>
                <a:ea typeface="Courier" charset="0"/>
                <a:cs typeface="Courier" charset="0"/>
              </a:rPr>
              <a:t>fd</a:t>
            </a:r>
            <a:r>
              <a:rPr lang="en-US" b="1" i="1" dirty="0" smtClean="0">
                <a:latin typeface="Courier" charset="0"/>
                <a:ea typeface="Courier" charset="0"/>
                <a:cs typeface="Courier" charset="0"/>
              </a:rPr>
              <a:t> = open(</a:t>
            </a:r>
            <a:r>
              <a:rPr lang="en-US" b="1" i="1" dirty="0" smtClean="0">
                <a:solidFill>
                  <a:srgbClr val="C00000"/>
                </a:solidFill>
                <a:latin typeface="Courier" charset="0"/>
                <a:ea typeface="Courier" charset="0"/>
                <a:cs typeface="Courier" charset="0"/>
              </a:rPr>
              <a:t>“/</a:t>
            </a:r>
            <a:r>
              <a:rPr lang="en-US" b="1" i="1" dirty="0" err="1" smtClean="0">
                <a:solidFill>
                  <a:srgbClr val="C00000"/>
                </a:solidFill>
                <a:latin typeface="Courier" charset="0"/>
                <a:ea typeface="Courier" charset="0"/>
                <a:cs typeface="Courier" charset="0"/>
              </a:rPr>
              <a:t>mnt</a:t>
            </a:r>
            <a:r>
              <a:rPr lang="en-US" b="1" i="1" dirty="0" smtClean="0">
                <a:solidFill>
                  <a:srgbClr val="C00000"/>
                </a:solidFill>
                <a:latin typeface="Courier" charset="0"/>
                <a:ea typeface="Courier" charset="0"/>
                <a:cs typeface="Courier" charset="0"/>
              </a:rPr>
              <a:t>/hotpot/</a:t>
            </a:r>
            <a:r>
              <a:rPr lang="en-US" b="1" i="1" dirty="0" err="1" smtClean="0">
                <a:solidFill>
                  <a:srgbClr val="C00000"/>
                </a:solidFill>
                <a:latin typeface="Courier" charset="0"/>
                <a:ea typeface="Courier" charset="0"/>
                <a:cs typeface="Courier" charset="0"/>
              </a:rPr>
              <a:t>boilerup</a:t>
            </a:r>
            <a:r>
              <a:rPr lang="en-US" b="1" i="1" dirty="0" smtClean="0">
                <a:solidFill>
                  <a:srgbClr val="C00000"/>
                </a:solidFill>
                <a:latin typeface="Courier" charset="0"/>
                <a:ea typeface="Courier" charset="0"/>
                <a:cs typeface="Courier" charset="0"/>
              </a:rPr>
              <a:t>”</a:t>
            </a:r>
            <a:r>
              <a:rPr lang="en-US" b="1" i="1" dirty="0" smtClean="0">
                <a:latin typeface="Courier" charset="0"/>
                <a:ea typeface="Courier" charset="0"/>
                <a:cs typeface="Courier" charset="0"/>
              </a:rPr>
              <a:t>,</a:t>
            </a:r>
            <a:r>
              <a:rPr lang="en-US" b="1" i="1" dirty="0">
                <a:solidFill>
                  <a:srgbClr val="C00000"/>
                </a:solidFill>
                <a:latin typeface="Courier" charset="0"/>
                <a:ea typeface="Courier" charset="0"/>
                <a:cs typeface="Courier" charset="0"/>
              </a:rPr>
              <a:t> </a:t>
            </a:r>
            <a:r>
              <a:rPr lang="en-US" b="1" i="1" dirty="0" smtClean="0">
                <a:solidFill>
                  <a:srgbClr val="000000"/>
                </a:solidFill>
                <a:latin typeface="Courier" charset="0"/>
                <a:ea typeface="Courier" charset="0"/>
                <a:cs typeface="Courier" charset="0"/>
              </a:rPr>
              <a:t>O_CREAT|O_RDWR</a:t>
            </a:r>
            <a:r>
              <a:rPr lang="en-US" b="1" i="1" dirty="0" smtClean="0">
                <a:latin typeface="Courier" charset="0"/>
                <a:ea typeface="Courier" charset="0"/>
                <a:cs typeface="Courier" charset="0"/>
              </a:rPr>
              <a:t>);</a:t>
            </a:r>
            <a:endParaRPr lang="en-US" dirty="0" smtClean="0"/>
          </a:p>
        </p:txBody>
      </p:sp>
      <p:sp>
        <p:nvSpPr>
          <p:cNvPr id="10" name="Rectangle 9"/>
          <p:cNvSpPr/>
          <p:nvPr/>
        </p:nvSpPr>
        <p:spPr>
          <a:xfrm>
            <a:off x="5081945" y="4965435"/>
            <a:ext cx="3302937" cy="1351250"/>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2</a:t>
            </a:r>
            <a:endParaRPr lang="en-US" dirty="0">
              <a:solidFill>
                <a:schemeClr val="tx1"/>
              </a:solidFill>
            </a:endParaRPr>
          </a:p>
        </p:txBody>
      </p:sp>
      <p:sp>
        <p:nvSpPr>
          <p:cNvPr id="11" name="Rectangle 10"/>
          <p:cNvSpPr/>
          <p:nvPr/>
        </p:nvSpPr>
        <p:spPr>
          <a:xfrm>
            <a:off x="1676977" y="1743840"/>
            <a:ext cx="2128105"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a:t>
            </a:r>
            <a:r>
              <a:rPr lang="en-US" altLang="zh-CN" sz="2400" b="1" dirty="0" smtClean="0"/>
              <a:t>1</a:t>
            </a:r>
            <a:endParaRPr lang="en-US" sz="2400" b="1" dirty="0"/>
          </a:p>
        </p:txBody>
      </p:sp>
      <p:sp>
        <p:nvSpPr>
          <p:cNvPr id="12" name="Rectangle 11"/>
          <p:cNvSpPr/>
          <p:nvPr/>
        </p:nvSpPr>
        <p:spPr>
          <a:xfrm>
            <a:off x="3805082" y="1743840"/>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1</a:t>
            </a:r>
            <a:endParaRPr lang="en-US" sz="2400" b="1" dirty="0"/>
          </a:p>
        </p:txBody>
      </p:sp>
      <p:sp>
        <p:nvSpPr>
          <p:cNvPr id="13" name="Rectangle 12"/>
          <p:cNvSpPr/>
          <p:nvPr/>
        </p:nvSpPr>
        <p:spPr>
          <a:xfrm>
            <a:off x="4230703" y="1743840"/>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15" name="Rectangle 14"/>
          <p:cNvSpPr/>
          <p:nvPr/>
        </p:nvSpPr>
        <p:spPr>
          <a:xfrm>
            <a:off x="4656324" y="1743840"/>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16" name="Rectangle 15"/>
          <p:cNvSpPr/>
          <p:nvPr/>
        </p:nvSpPr>
        <p:spPr>
          <a:xfrm>
            <a:off x="5081945" y="1743840"/>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17" name="Rectangle 16"/>
          <p:cNvSpPr/>
          <p:nvPr/>
        </p:nvSpPr>
        <p:spPr>
          <a:xfrm>
            <a:off x="5507566" y="1743840"/>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5</a:t>
            </a:r>
            <a:endParaRPr lang="en-US" sz="2400" b="1" dirty="0"/>
          </a:p>
        </p:txBody>
      </p:sp>
      <p:sp>
        <p:nvSpPr>
          <p:cNvPr id="18" name="Rectangle 17"/>
          <p:cNvSpPr/>
          <p:nvPr/>
        </p:nvSpPr>
        <p:spPr>
          <a:xfrm>
            <a:off x="5933187" y="1743840"/>
            <a:ext cx="1377129"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a:t>
            </a:r>
            <a:r>
              <a:rPr lang="en-US" sz="2400" b="1" dirty="0"/>
              <a:t>3</a:t>
            </a:r>
          </a:p>
        </p:txBody>
      </p:sp>
      <p:sp>
        <p:nvSpPr>
          <p:cNvPr id="19" name="Rectangle 18"/>
          <p:cNvSpPr/>
          <p:nvPr/>
        </p:nvSpPr>
        <p:spPr>
          <a:xfrm>
            <a:off x="609600" y="4965435"/>
            <a:ext cx="3621103" cy="1340849"/>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1 (Owner of Chunk2)</a:t>
            </a:r>
            <a:endParaRPr lang="en-US" dirty="0">
              <a:solidFill>
                <a:schemeClr val="tx1"/>
              </a:solidFill>
            </a:endParaRPr>
          </a:p>
        </p:txBody>
      </p:sp>
      <p:sp>
        <p:nvSpPr>
          <p:cNvPr id="21" name="Rectangle 20"/>
          <p:cNvSpPr/>
          <p:nvPr/>
        </p:nvSpPr>
        <p:spPr>
          <a:xfrm>
            <a:off x="66565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22" name="Rectangle 21"/>
          <p:cNvSpPr/>
          <p:nvPr/>
        </p:nvSpPr>
        <p:spPr>
          <a:xfrm>
            <a:off x="1304089"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5</a:t>
            </a:r>
            <a:endParaRPr lang="en-US" sz="2400" b="1" dirty="0"/>
          </a:p>
        </p:txBody>
      </p:sp>
      <p:sp>
        <p:nvSpPr>
          <p:cNvPr id="23" name="Rectangle 22"/>
          <p:cNvSpPr/>
          <p:nvPr/>
        </p:nvSpPr>
        <p:spPr>
          <a:xfrm>
            <a:off x="1729710"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1</a:t>
            </a:r>
            <a:endParaRPr lang="en-US" sz="2400" b="1" dirty="0"/>
          </a:p>
        </p:txBody>
      </p:sp>
      <p:sp>
        <p:nvSpPr>
          <p:cNvPr id="24" name="Rectangle 23"/>
          <p:cNvSpPr/>
          <p:nvPr/>
        </p:nvSpPr>
        <p:spPr>
          <a:xfrm>
            <a:off x="2698579"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25" name="Rectangle 24"/>
          <p:cNvSpPr/>
          <p:nvPr/>
        </p:nvSpPr>
        <p:spPr>
          <a:xfrm>
            <a:off x="3592271"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26" name="Rectangle 25"/>
          <p:cNvSpPr/>
          <p:nvPr/>
        </p:nvSpPr>
        <p:spPr>
          <a:xfrm>
            <a:off x="593318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27" name="Rectangle 26"/>
          <p:cNvSpPr/>
          <p:nvPr/>
        </p:nvSpPr>
        <p:spPr>
          <a:xfrm>
            <a:off x="5471408"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28" name="Rectangle 27"/>
          <p:cNvSpPr/>
          <p:nvPr/>
        </p:nvSpPr>
        <p:spPr>
          <a:xfrm>
            <a:off x="1530865" y="3314043"/>
            <a:ext cx="8113438" cy="369332"/>
          </a:xfrm>
          <a:prstGeom prst="rect">
            <a:avLst/>
          </a:prstGeom>
        </p:spPr>
        <p:txBody>
          <a:bodyPr wrap="square">
            <a:spAutoFit/>
          </a:bodyPr>
          <a:lstStyle/>
          <a:p>
            <a:r>
              <a:rPr lang="en-US" b="1" i="1" dirty="0">
                <a:latin typeface="Courier" charset="0"/>
                <a:ea typeface="Courier" charset="0"/>
                <a:cs typeface="Courier" charset="0"/>
              </a:rPr>
              <a:t>void *</a:t>
            </a:r>
            <a:r>
              <a:rPr lang="en-US" b="1" i="1" dirty="0" smtClean="0">
                <a:latin typeface="Courier" charset="0"/>
                <a:ea typeface="Courier" charset="0"/>
                <a:cs typeface="Courier" charset="0"/>
              </a:rPr>
              <a:t>base</a:t>
            </a:r>
            <a:r>
              <a:rPr lang="zh-CN" altLang="en-US" b="1" i="1" dirty="0" smtClean="0">
                <a:latin typeface="Courier" charset="0"/>
                <a:ea typeface="Courier" charset="0"/>
                <a:cs typeface="Courier" charset="0"/>
              </a:rPr>
              <a:t> </a:t>
            </a:r>
            <a:r>
              <a:rPr lang="en-US" b="1" i="1" dirty="0" smtClean="0">
                <a:latin typeface="Courier" charset="0"/>
                <a:ea typeface="Courier" charset="0"/>
                <a:cs typeface="Courier" charset="0"/>
              </a:rPr>
              <a:t>=</a:t>
            </a:r>
            <a:r>
              <a:rPr lang="zh-CN" altLang="en-US" b="1" i="1" dirty="0" smtClean="0">
                <a:latin typeface="Courier" charset="0"/>
                <a:ea typeface="Courier" charset="0"/>
                <a:cs typeface="Courier" charset="0"/>
              </a:rPr>
              <a:t> </a:t>
            </a:r>
            <a:r>
              <a:rPr lang="en-US" b="1" i="1" dirty="0" err="1" smtClean="0">
                <a:latin typeface="Courier" charset="0"/>
                <a:ea typeface="Courier" charset="0"/>
                <a:cs typeface="Courier" charset="0"/>
              </a:rPr>
              <a:t>mmap</a:t>
            </a:r>
            <a:r>
              <a:rPr lang="en-US" b="1" i="1" dirty="0">
                <a:latin typeface="Courier" charset="0"/>
                <a:ea typeface="Courier" charset="0"/>
                <a:cs typeface="Courier" charset="0"/>
              </a:rPr>
              <a:t>(0,40960,PROT_WRITE,</a:t>
            </a:r>
            <a:r>
              <a:rPr lang="en-US" b="1" i="1" dirty="0">
                <a:solidFill>
                  <a:srgbClr val="008000"/>
                </a:solidFill>
                <a:latin typeface="Courier" charset="0"/>
                <a:ea typeface="Courier" charset="0"/>
                <a:cs typeface="Courier" charset="0"/>
              </a:rPr>
              <a:t>MAP_HOTPOT</a:t>
            </a:r>
            <a:r>
              <a:rPr lang="en-US" b="1" i="1" dirty="0">
                <a:latin typeface="Courier" charset="0"/>
                <a:ea typeface="Courier" charset="0"/>
                <a:cs typeface="Courier" charset="0"/>
              </a:rPr>
              <a:t>,fd,0)</a:t>
            </a:r>
            <a:r>
              <a:rPr lang="en-US" b="1" i="1" dirty="0" smtClean="0">
                <a:latin typeface="Courier" charset="0"/>
                <a:ea typeface="Courier" charset="0"/>
                <a:cs typeface="Courier" charset="0"/>
              </a:rPr>
              <a:t>;</a:t>
            </a:r>
          </a:p>
        </p:txBody>
      </p:sp>
      <p:sp>
        <p:nvSpPr>
          <p:cNvPr id="29" name="Rectangle 28"/>
          <p:cNvSpPr/>
          <p:nvPr/>
        </p:nvSpPr>
        <p:spPr>
          <a:xfrm>
            <a:off x="66565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30" name="Rectangle 29"/>
          <p:cNvSpPr/>
          <p:nvPr/>
        </p:nvSpPr>
        <p:spPr>
          <a:xfrm>
            <a:off x="6736841" y="5329479"/>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33" name="Rectangle 32"/>
          <p:cNvSpPr/>
          <p:nvPr/>
        </p:nvSpPr>
        <p:spPr>
          <a:xfrm>
            <a:off x="1530865" y="3827953"/>
            <a:ext cx="6428396" cy="369332"/>
          </a:xfrm>
          <a:prstGeom prst="rect">
            <a:avLst/>
          </a:prstGeom>
        </p:spPr>
        <p:txBody>
          <a:bodyPr wrap="square">
            <a:spAutoFit/>
          </a:bodyPr>
          <a:lstStyle/>
          <a:p>
            <a:r>
              <a:rPr lang="en-US" b="1" i="1" dirty="0" err="1" smtClean="0">
                <a:latin typeface="Courier" charset="0"/>
                <a:ea typeface="Courier" charset="0"/>
                <a:cs typeface="Courier" charset="0"/>
              </a:rPr>
              <a:t>memcpy</a:t>
            </a:r>
            <a:r>
              <a:rPr lang="en-US" b="1" i="1" dirty="0" smtClean="0">
                <a:latin typeface="Courier" charset="0"/>
                <a:ea typeface="Courier" charset="0"/>
                <a:cs typeface="Courier" charset="0"/>
              </a:rPr>
              <a:t>(buf1, base+</a:t>
            </a:r>
            <a:r>
              <a:rPr lang="en-US" altLang="zh-CN" b="1" i="1" dirty="0" smtClean="0">
                <a:solidFill>
                  <a:srgbClr val="C00000"/>
                </a:solidFill>
                <a:latin typeface="Courier" charset="0"/>
                <a:ea typeface="Courier" charset="0"/>
                <a:cs typeface="Courier" charset="0"/>
              </a:rPr>
              <a:t>3</a:t>
            </a:r>
            <a:r>
              <a:rPr lang="en-US" b="1" i="1" dirty="0" smtClean="0">
                <a:latin typeface="Courier" charset="0"/>
                <a:ea typeface="Courier" charset="0"/>
                <a:cs typeface="Courier" charset="0"/>
              </a:rPr>
              <a:t>*4096, 10);</a:t>
            </a:r>
          </a:p>
        </p:txBody>
      </p:sp>
      <p:sp>
        <p:nvSpPr>
          <p:cNvPr id="34" name="Rectangle 33"/>
          <p:cNvSpPr/>
          <p:nvPr/>
        </p:nvSpPr>
        <p:spPr>
          <a:xfrm>
            <a:off x="1516900" y="4197285"/>
            <a:ext cx="6428396" cy="369332"/>
          </a:xfrm>
          <a:prstGeom prst="rect">
            <a:avLst/>
          </a:prstGeom>
        </p:spPr>
        <p:txBody>
          <a:bodyPr wrap="square">
            <a:spAutoFit/>
          </a:bodyPr>
          <a:lstStyle/>
          <a:p>
            <a:r>
              <a:rPr lang="en-US" b="1" i="1" dirty="0" err="1" smtClean="0">
                <a:latin typeface="Courier" charset="0"/>
                <a:ea typeface="Courier" charset="0"/>
                <a:cs typeface="Courier" charset="0"/>
              </a:rPr>
              <a:t>memcpy</a:t>
            </a:r>
            <a:r>
              <a:rPr lang="en-US" b="1" i="1" dirty="0" smtClean="0">
                <a:latin typeface="Courier" charset="0"/>
                <a:ea typeface="Courier" charset="0"/>
                <a:cs typeface="Courier" charset="0"/>
              </a:rPr>
              <a:t>(base+8*4096, buf2, 20);</a:t>
            </a:r>
          </a:p>
        </p:txBody>
      </p:sp>
      <p:sp>
        <p:nvSpPr>
          <p:cNvPr id="6" name="Title 5"/>
          <p:cNvSpPr>
            <a:spLocks noGrp="1"/>
          </p:cNvSpPr>
          <p:nvPr>
            <p:ph type="title"/>
          </p:nvPr>
        </p:nvSpPr>
        <p:spPr/>
        <p:txBody>
          <a:bodyPr/>
          <a:lstStyle/>
          <a:p>
            <a:r>
              <a:rPr lang="en-US" altLang="zh-CN" dirty="0"/>
              <a:t>Hotpot Data</a:t>
            </a:r>
            <a:r>
              <a:rPr lang="en-US" dirty="0"/>
              <a:t> Access Process</a:t>
            </a:r>
          </a:p>
        </p:txBody>
      </p:sp>
    </p:spTree>
    <p:extLst>
      <p:ext uri="{BB962C8B-B14F-4D97-AF65-F5344CB8AC3E}">
        <p14:creationId xmlns:p14="http://schemas.microsoft.com/office/powerpoint/2010/main" val="15397847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9" presetClass="entr" presetSubtype="0" fill="hold" grpId="0" nodeType="click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dissolve">
                                      <p:cBhvr>
                                        <p:cTn id="31" dur="500"/>
                                        <p:tgtEl>
                                          <p:spTgt spid="21"/>
                                        </p:tgtEl>
                                      </p:cBhvr>
                                    </p:animEffect>
                                  </p:childTnLst>
                                </p:cTn>
                              </p:par>
                              <p:par>
                                <p:cTn id="32" presetID="9" presetClass="entr" presetSubtype="0" fill="hold" grpId="0" nodeType="withEffect">
                                  <p:stCondLst>
                                    <p:cond delay="0"/>
                                  </p:stCondLst>
                                  <p:childTnLst>
                                    <p:set>
                                      <p:cBhvr>
                                        <p:cTn id="33" dur="1" fill="hold">
                                          <p:stCondLst>
                                            <p:cond delay="0"/>
                                          </p:stCondLst>
                                        </p:cTn>
                                        <p:tgtEl>
                                          <p:spTgt spid="22"/>
                                        </p:tgtEl>
                                        <p:attrNameLst>
                                          <p:attrName>style.visibility</p:attrName>
                                        </p:attrNameLst>
                                      </p:cBhvr>
                                      <p:to>
                                        <p:strVal val="visible"/>
                                      </p:to>
                                    </p:set>
                                    <p:animEffect transition="in" filter="dissolve">
                                      <p:cBhvr>
                                        <p:cTn id="34" dur="500"/>
                                        <p:tgtEl>
                                          <p:spTgt spid="22"/>
                                        </p:tgtEl>
                                      </p:cBhvr>
                                    </p:animEffect>
                                  </p:childTnLst>
                                </p:cTn>
                              </p:par>
                              <p:par>
                                <p:cTn id="35" presetID="9" presetClass="entr" presetSubtype="0" fill="hold" grpId="0" nodeType="withEffect">
                                  <p:stCondLst>
                                    <p:cond delay="0"/>
                                  </p:stCondLst>
                                  <p:childTnLst>
                                    <p:set>
                                      <p:cBhvr>
                                        <p:cTn id="36" dur="1" fill="hold">
                                          <p:stCondLst>
                                            <p:cond delay="0"/>
                                          </p:stCondLst>
                                        </p:cTn>
                                        <p:tgtEl>
                                          <p:spTgt spid="23"/>
                                        </p:tgtEl>
                                        <p:attrNameLst>
                                          <p:attrName>style.visibility</p:attrName>
                                        </p:attrNameLst>
                                      </p:cBhvr>
                                      <p:to>
                                        <p:strVal val="visible"/>
                                      </p:to>
                                    </p:set>
                                    <p:animEffect transition="in" filter="dissolve">
                                      <p:cBhvr>
                                        <p:cTn id="37" dur="500"/>
                                        <p:tgtEl>
                                          <p:spTgt spid="23"/>
                                        </p:tgtEl>
                                      </p:cBhvr>
                                    </p:animEffect>
                                  </p:childTnLst>
                                </p:cTn>
                              </p:par>
                              <p:par>
                                <p:cTn id="38" presetID="9" presetClass="entr" presetSubtype="0" fill="hold" grpId="0" nodeType="withEffect">
                                  <p:stCondLst>
                                    <p:cond delay="0"/>
                                  </p:stCondLst>
                                  <p:childTnLst>
                                    <p:set>
                                      <p:cBhvr>
                                        <p:cTn id="39" dur="1" fill="hold">
                                          <p:stCondLst>
                                            <p:cond delay="0"/>
                                          </p:stCondLst>
                                        </p:cTn>
                                        <p:tgtEl>
                                          <p:spTgt spid="24"/>
                                        </p:tgtEl>
                                        <p:attrNameLst>
                                          <p:attrName>style.visibility</p:attrName>
                                        </p:attrNameLst>
                                      </p:cBhvr>
                                      <p:to>
                                        <p:strVal val="visible"/>
                                      </p:to>
                                    </p:set>
                                    <p:animEffect transition="in" filter="dissolve">
                                      <p:cBhvr>
                                        <p:cTn id="40" dur="500"/>
                                        <p:tgtEl>
                                          <p:spTgt spid="24"/>
                                        </p:tgtEl>
                                      </p:cBhvr>
                                    </p:animEffect>
                                  </p:childTnLst>
                                </p:cTn>
                              </p:par>
                              <p:par>
                                <p:cTn id="41" presetID="9" presetClass="entr" presetSubtype="0" fill="hold" grpId="0" nodeType="withEffect">
                                  <p:stCondLst>
                                    <p:cond delay="0"/>
                                  </p:stCondLst>
                                  <p:childTnLst>
                                    <p:set>
                                      <p:cBhvr>
                                        <p:cTn id="42" dur="1" fill="hold">
                                          <p:stCondLst>
                                            <p:cond delay="0"/>
                                          </p:stCondLst>
                                        </p:cTn>
                                        <p:tgtEl>
                                          <p:spTgt spid="25"/>
                                        </p:tgtEl>
                                        <p:attrNameLst>
                                          <p:attrName>style.visibility</p:attrName>
                                        </p:attrNameLst>
                                      </p:cBhvr>
                                      <p:to>
                                        <p:strVal val="visible"/>
                                      </p:to>
                                    </p:set>
                                    <p:animEffect transition="in" filter="dissolve">
                                      <p:cBhvr>
                                        <p:cTn id="43" dur="500"/>
                                        <p:tgtEl>
                                          <p:spTgt spid="25"/>
                                        </p:tgtEl>
                                      </p:cBhvr>
                                    </p:animEffect>
                                  </p:childTnLst>
                                </p:cTn>
                              </p:par>
                              <p:par>
                                <p:cTn id="44" presetID="9" presetClass="exit" presetSubtype="0" fill="hold" grpId="1" nodeType="withEffect">
                                  <p:stCondLst>
                                    <p:cond delay="0"/>
                                  </p:stCondLst>
                                  <p:childTnLst>
                                    <p:animEffect transition="out" filter="dissolve">
                                      <p:cBhvr>
                                        <p:cTn id="45" dur="500"/>
                                        <p:tgtEl>
                                          <p:spTgt spid="12"/>
                                        </p:tgtEl>
                                      </p:cBhvr>
                                    </p:animEffect>
                                    <p:set>
                                      <p:cBhvr>
                                        <p:cTn id="46" dur="1" fill="hold">
                                          <p:stCondLst>
                                            <p:cond delay="499"/>
                                          </p:stCondLst>
                                        </p:cTn>
                                        <p:tgtEl>
                                          <p:spTgt spid="12"/>
                                        </p:tgtEl>
                                        <p:attrNameLst>
                                          <p:attrName>style.visibility</p:attrName>
                                        </p:attrNameLst>
                                      </p:cBhvr>
                                      <p:to>
                                        <p:strVal val="hidden"/>
                                      </p:to>
                                    </p:set>
                                  </p:childTnLst>
                                </p:cTn>
                              </p:par>
                              <p:par>
                                <p:cTn id="47" presetID="9" presetClass="exit" presetSubtype="0" fill="hold" grpId="1" nodeType="withEffect">
                                  <p:stCondLst>
                                    <p:cond delay="0"/>
                                  </p:stCondLst>
                                  <p:childTnLst>
                                    <p:animEffect transition="out" filter="dissolve">
                                      <p:cBhvr>
                                        <p:cTn id="48" dur="500"/>
                                        <p:tgtEl>
                                          <p:spTgt spid="13"/>
                                        </p:tgtEl>
                                      </p:cBhvr>
                                    </p:animEffect>
                                    <p:set>
                                      <p:cBhvr>
                                        <p:cTn id="49" dur="1" fill="hold">
                                          <p:stCondLst>
                                            <p:cond delay="499"/>
                                          </p:stCondLst>
                                        </p:cTn>
                                        <p:tgtEl>
                                          <p:spTgt spid="13"/>
                                        </p:tgtEl>
                                        <p:attrNameLst>
                                          <p:attrName>style.visibility</p:attrName>
                                        </p:attrNameLst>
                                      </p:cBhvr>
                                      <p:to>
                                        <p:strVal val="hidden"/>
                                      </p:to>
                                    </p:set>
                                  </p:childTnLst>
                                </p:cTn>
                              </p:par>
                              <p:par>
                                <p:cTn id="50" presetID="9" presetClass="exit" presetSubtype="0" fill="hold" grpId="1" nodeType="withEffect">
                                  <p:stCondLst>
                                    <p:cond delay="0"/>
                                  </p:stCondLst>
                                  <p:childTnLst>
                                    <p:animEffect transition="out" filter="dissolve">
                                      <p:cBhvr>
                                        <p:cTn id="51" dur="500"/>
                                        <p:tgtEl>
                                          <p:spTgt spid="15"/>
                                        </p:tgtEl>
                                      </p:cBhvr>
                                    </p:animEffect>
                                    <p:set>
                                      <p:cBhvr>
                                        <p:cTn id="52" dur="1" fill="hold">
                                          <p:stCondLst>
                                            <p:cond delay="499"/>
                                          </p:stCondLst>
                                        </p:cTn>
                                        <p:tgtEl>
                                          <p:spTgt spid="15"/>
                                        </p:tgtEl>
                                        <p:attrNameLst>
                                          <p:attrName>style.visibility</p:attrName>
                                        </p:attrNameLst>
                                      </p:cBhvr>
                                      <p:to>
                                        <p:strVal val="hidden"/>
                                      </p:to>
                                    </p:set>
                                  </p:childTnLst>
                                </p:cTn>
                              </p:par>
                              <p:par>
                                <p:cTn id="53" presetID="9" presetClass="exit" presetSubtype="0" fill="hold" grpId="1" nodeType="withEffect">
                                  <p:stCondLst>
                                    <p:cond delay="0"/>
                                  </p:stCondLst>
                                  <p:childTnLst>
                                    <p:animEffect transition="out" filter="dissolve">
                                      <p:cBhvr>
                                        <p:cTn id="54" dur="500"/>
                                        <p:tgtEl>
                                          <p:spTgt spid="16"/>
                                        </p:tgtEl>
                                      </p:cBhvr>
                                    </p:animEffect>
                                    <p:set>
                                      <p:cBhvr>
                                        <p:cTn id="55" dur="1" fill="hold">
                                          <p:stCondLst>
                                            <p:cond delay="499"/>
                                          </p:stCondLst>
                                        </p:cTn>
                                        <p:tgtEl>
                                          <p:spTgt spid="16"/>
                                        </p:tgtEl>
                                        <p:attrNameLst>
                                          <p:attrName>style.visibility</p:attrName>
                                        </p:attrNameLst>
                                      </p:cBhvr>
                                      <p:to>
                                        <p:strVal val="hidden"/>
                                      </p:to>
                                    </p:set>
                                  </p:childTnLst>
                                </p:cTn>
                              </p:par>
                              <p:par>
                                <p:cTn id="56" presetID="9" presetClass="exit" presetSubtype="0" fill="hold" grpId="1" nodeType="withEffect">
                                  <p:stCondLst>
                                    <p:cond delay="0"/>
                                  </p:stCondLst>
                                  <p:childTnLst>
                                    <p:animEffect transition="out" filter="dissolve">
                                      <p:cBhvr>
                                        <p:cTn id="57" dur="500"/>
                                        <p:tgtEl>
                                          <p:spTgt spid="17"/>
                                        </p:tgtEl>
                                      </p:cBhvr>
                                    </p:animEffect>
                                    <p:set>
                                      <p:cBhvr>
                                        <p:cTn id="58" dur="1" fill="hold">
                                          <p:stCondLst>
                                            <p:cond delay="499"/>
                                          </p:stCondLst>
                                        </p:cTn>
                                        <p:tgtEl>
                                          <p:spTgt spid="17"/>
                                        </p:tgtEl>
                                        <p:attrNameLst>
                                          <p:attrName>style.visibility</p:attrName>
                                        </p:attrNameLst>
                                      </p:cBhvr>
                                      <p:to>
                                        <p:strVal val="hidden"/>
                                      </p:to>
                                    </p:set>
                                  </p:childTnLst>
                                </p:cTn>
                              </p:par>
                            </p:childTnLst>
                          </p:cTn>
                        </p:par>
                      </p:childTnLst>
                    </p:cTn>
                  </p:par>
                  <p:par>
                    <p:cTn id="59" fill="hold">
                      <p:stCondLst>
                        <p:cond delay="indefinite"/>
                      </p:stCondLst>
                      <p:childTnLst>
                        <p:par>
                          <p:cTn id="60" fill="hold">
                            <p:stCondLst>
                              <p:cond delay="0"/>
                            </p:stCondLst>
                            <p:childTnLst>
                              <p:par>
                                <p:cTn id="61" presetID="1" presetClass="entr" presetSubtype="0" fill="hold" grpId="0" nodeType="clickEffect">
                                  <p:stCondLst>
                                    <p:cond delay="0"/>
                                  </p:stCondLst>
                                  <p:childTnLst>
                                    <p:set>
                                      <p:cBhvr>
                                        <p:cTn id="62" dur="1" fill="hold">
                                          <p:stCondLst>
                                            <p:cond delay="0"/>
                                          </p:stCondLst>
                                        </p:cTn>
                                        <p:tgtEl>
                                          <p:spTgt spid="9"/>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28"/>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7"/>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6"/>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3"/>
                                        </p:tgtEl>
                                        <p:attrNameLst>
                                          <p:attrName>style.visibility</p:attrName>
                                        </p:attrNameLst>
                                      </p:cBhvr>
                                      <p:to>
                                        <p:strVal val="visible"/>
                                      </p:to>
                                    </p:set>
                                  </p:childTnLst>
                                </p:cTn>
                              </p:par>
                            </p:childTnLst>
                          </p:cTn>
                        </p:par>
                      </p:childTnLst>
                    </p:cTn>
                  </p:par>
                  <p:par>
                    <p:cTn id="75" fill="hold">
                      <p:stCondLst>
                        <p:cond delay="indefinite"/>
                      </p:stCondLst>
                      <p:childTnLst>
                        <p:par>
                          <p:cTn id="76" fill="hold">
                            <p:stCondLst>
                              <p:cond delay="0"/>
                            </p:stCondLst>
                            <p:childTnLst>
                              <p:par>
                                <p:cTn id="77" presetID="1" presetClass="entr" presetSubtype="0" fill="hold" grpId="0" nodeType="clickEffect">
                                  <p:stCondLst>
                                    <p:cond delay="0"/>
                                  </p:stCondLst>
                                  <p:childTnLst>
                                    <p:set>
                                      <p:cBhvr>
                                        <p:cTn id="78" dur="1" fill="hold">
                                          <p:stCondLst>
                                            <p:cond delay="0"/>
                                          </p:stCondLst>
                                        </p:cTn>
                                        <p:tgtEl>
                                          <p:spTgt spid="29"/>
                                        </p:tgtEl>
                                        <p:attrNameLst>
                                          <p:attrName>style.visibility</p:attrName>
                                        </p:attrNameLst>
                                      </p:cBhvr>
                                      <p:to>
                                        <p:strVal val="visible"/>
                                      </p:to>
                                    </p:set>
                                  </p:childTnLst>
                                </p:cTn>
                              </p:par>
                              <p:par>
                                <p:cTn id="79" presetID="0" presetClass="path" presetSubtype="0" accel="50000" decel="50000" fill="hold" grpId="1" nodeType="withEffect">
                                  <p:stCondLst>
                                    <p:cond delay="0"/>
                                  </p:stCondLst>
                                  <p:childTnLst>
                                    <p:animMotion origin="layout" path="M 0 0 L 0.73144 0 " pathEditMode="relative" ptsTypes="AA">
                                      <p:cBhvr>
                                        <p:cTn id="80" dur="500" fill="hold"/>
                                        <p:tgtEl>
                                          <p:spTgt spid="29"/>
                                        </p:tgtEl>
                                        <p:attrNameLst>
                                          <p:attrName>ppt_x</p:attrName>
                                          <p:attrName>ppt_y</p:attrName>
                                        </p:attrNameLst>
                                      </p:cBhvr>
                                    </p:animMotion>
                                  </p:childTnLst>
                                </p:cTn>
                              </p:par>
                            </p:childTnLst>
                          </p:cTn>
                        </p:par>
                      </p:childTnLst>
                    </p:cTn>
                  </p:par>
                  <p:par>
                    <p:cTn id="81" fill="hold">
                      <p:stCondLst>
                        <p:cond delay="indefinite"/>
                      </p:stCondLst>
                      <p:childTnLst>
                        <p:par>
                          <p:cTn id="82" fill="hold">
                            <p:stCondLst>
                              <p:cond delay="0"/>
                            </p:stCondLst>
                            <p:childTnLst>
                              <p:par>
                                <p:cTn id="83" presetID="1" presetClass="entr" presetSubtype="0" fill="hold" grpId="0" nodeType="clickEffect">
                                  <p:stCondLst>
                                    <p:cond delay="0"/>
                                  </p:stCondLst>
                                  <p:childTnLst>
                                    <p:set>
                                      <p:cBhvr>
                                        <p:cTn id="84" dur="1" fill="hold">
                                          <p:stCondLst>
                                            <p:cond delay="0"/>
                                          </p:stCondLst>
                                        </p:cTn>
                                        <p:tgtEl>
                                          <p:spTgt spid="34"/>
                                        </p:tgtEl>
                                        <p:attrNameLst>
                                          <p:attrName>style.visibility</p:attrName>
                                        </p:attrNameLst>
                                      </p:cBhvr>
                                      <p:to>
                                        <p:strVal val="visible"/>
                                      </p:to>
                                    </p:set>
                                  </p:childTnLst>
                                </p:cTn>
                              </p:par>
                            </p:childTnLst>
                          </p:cTn>
                        </p:par>
                      </p:childTnLst>
                    </p:cTn>
                  </p:par>
                  <p:par>
                    <p:cTn id="85" fill="hold">
                      <p:stCondLst>
                        <p:cond delay="indefinite"/>
                      </p:stCondLst>
                      <p:childTnLst>
                        <p:par>
                          <p:cTn id="86" fill="hold">
                            <p:stCondLst>
                              <p:cond delay="0"/>
                            </p:stCondLst>
                            <p:childTnLst>
                              <p:par>
                                <p:cTn id="87" presetID="1" presetClass="entr" presetSubtype="0" fill="hold" grpId="0" nodeType="clickEffect">
                                  <p:stCondLst>
                                    <p:cond delay="0"/>
                                  </p:stCondLst>
                                  <p:childTnLst>
                                    <p:set>
                                      <p:cBhvr>
                                        <p:cTn id="88" dur="1" fill="hold">
                                          <p:stCondLst>
                                            <p:cond delay="0"/>
                                          </p:stCondLst>
                                        </p:cTn>
                                        <p:tgtEl>
                                          <p:spTgt spid="3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9" grpId="0"/>
      <p:bldP spid="10" grpId="0" animBg="1"/>
      <p:bldP spid="11" grpId="0" animBg="1"/>
      <p:bldP spid="12" grpId="0" animBg="1"/>
      <p:bldP spid="12" grpId="1" animBg="1"/>
      <p:bldP spid="13" grpId="0" animBg="1"/>
      <p:bldP spid="13" grpId="1" animBg="1"/>
      <p:bldP spid="15" grpId="0" animBg="1"/>
      <p:bldP spid="15" grpId="1" animBg="1"/>
      <p:bldP spid="16" grpId="0" animBg="1"/>
      <p:bldP spid="16" grpId="1" animBg="1"/>
      <p:bldP spid="17" grpId="0" animBg="1"/>
      <p:bldP spid="17" grpId="1" animBg="1"/>
      <p:bldP spid="18" grpId="0" animBg="1"/>
      <p:bldP spid="19" grpId="0" animBg="1"/>
      <p:bldP spid="21" grpId="0" animBg="1"/>
      <p:bldP spid="22" grpId="0" animBg="1"/>
      <p:bldP spid="23" grpId="0" animBg="1"/>
      <p:bldP spid="24" grpId="0" animBg="1"/>
      <p:bldP spid="25" grpId="0" animBg="1"/>
      <p:bldP spid="26" grpId="0" animBg="1"/>
      <p:bldP spid="27" grpId="0" animBg="1"/>
      <p:bldP spid="28" grpId="0"/>
      <p:bldP spid="29" grpId="0" animBg="1"/>
      <p:bldP spid="29" grpId="1" animBg="1"/>
      <p:bldP spid="30" grpId="0" animBg="1"/>
      <p:bldP spid="33" grpId="0"/>
      <p:bldP spid="3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45799" y="3321867"/>
            <a:ext cx="1506823" cy="769441"/>
          </a:xfrm>
          <a:prstGeom prst="rect">
            <a:avLst/>
          </a:prstGeom>
          <a:noFill/>
        </p:spPr>
        <p:txBody>
          <a:bodyPr wrap="none" rtlCol="0">
            <a:spAutoFit/>
          </a:bodyPr>
          <a:lstStyle/>
          <a:p>
            <a:r>
              <a:rPr lang="en-US" sz="2800" b="1" dirty="0" smtClean="0">
                <a:solidFill>
                  <a:schemeClr val="accent5"/>
                </a:solidFill>
              </a:rPr>
              <a:t>NV-Heap</a:t>
            </a:r>
          </a:p>
          <a:p>
            <a:r>
              <a:rPr lang="en-US" sz="1600" b="1" dirty="0" smtClean="0"/>
              <a:t>[ASPLOS’11]</a:t>
            </a:r>
            <a:endParaRPr lang="en-US" sz="1600" b="1" dirty="0"/>
          </a:p>
        </p:txBody>
      </p:sp>
      <p:sp>
        <p:nvSpPr>
          <p:cNvPr id="7" name="TextBox 6"/>
          <p:cNvSpPr txBox="1"/>
          <p:nvPr/>
        </p:nvSpPr>
        <p:spPr>
          <a:xfrm>
            <a:off x="6490145" y="2339704"/>
            <a:ext cx="2037161" cy="769441"/>
          </a:xfrm>
          <a:prstGeom prst="rect">
            <a:avLst/>
          </a:prstGeom>
          <a:noFill/>
        </p:spPr>
        <p:txBody>
          <a:bodyPr wrap="none" rtlCol="0">
            <a:spAutoFit/>
          </a:bodyPr>
          <a:lstStyle/>
          <a:p>
            <a:r>
              <a:rPr lang="en-US" sz="2800" b="1" dirty="0">
                <a:solidFill>
                  <a:schemeClr val="accent5"/>
                </a:solidFill>
              </a:rPr>
              <a:t>Mnemosyne</a:t>
            </a:r>
            <a:endParaRPr lang="en-US" sz="2800" b="1" dirty="0" smtClean="0">
              <a:solidFill>
                <a:schemeClr val="accent5"/>
              </a:solidFill>
            </a:endParaRPr>
          </a:p>
          <a:p>
            <a:r>
              <a:rPr lang="en-US" sz="1600" b="1" dirty="0" smtClean="0"/>
              <a:t>[ASPLOS’11]</a:t>
            </a:r>
            <a:endParaRPr lang="en-US" sz="1600" b="1" dirty="0"/>
          </a:p>
        </p:txBody>
      </p:sp>
      <p:sp>
        <p:nvSpPr>
          <p:cNvPr id="8" name="TextBox 7"/>
          <p:cNvSpPr txBox="1"/>
          <p:nvPr/>
        </p:nvSpPr>
        <p:spPr>
          <a:xfrm>
            <a:off x="2626899" y="1983765"/>
            <a:ext cx="1028936" cy="769441"/>
          </a:xfrm>
          <a:prstGeom prst="rect">
            <a:avLst/>
          </a:prstGeom>
          <a:noFill/>
        </p:spPr>
        <p:txBody>
          <a:bodyPr wrap="none" rtlCol="0">
            <a:spAutoFit/>
          </a:bodyPr>
          <a:lstStyle/>
          <a:p>
            <a:r>
              <a:rPr lang="en-US" sz="2800" b="1" dirty="0" smtClean="0">
                <a:solidFill>
                  <a:schemeClr val="accent5"/>
                </a:solidFill>
              </a:rPr>
              <a:t>BPFS</a:t>
            </a:r>
          </a:p>
          <a:p>
            <a:r>
              <a:rPr lang="en-US" sz="1600" b="1" dirty="0" smtClean="0"/>
              <a:t>[SOSP’09]</a:t>
            </a:r>
            <a:endParaRPr lang="en-US" sz="1600" b="1" dirty="0"/>
          </a:p>
        </p:txBody>
      </p:sp>
      <p:sp>
        <p:nvSpPr>
          <p:cNvPr id="9" name="TextBox 8"/>
          <p:cNvSpPr txBox="1"/>
          <p:nvPr/>
        </p:nvSpPr>
        <p:spPr>
          <a:xfrm>
            <a:off x="1223589" y="1230128"/>
            <a:ext cx="1028936" cy="769441"/>
          </a:xfrm>
          <a:prstGeom prst="rect">
            <a:avLst/>
          </a:prstGeom>
          <a:noFill/>
        </p:spPr>
        <p:txBody>
          <a:bodyPr wrap="none" rtlCol="0">
            <a:spAutoFit/>
          </a:bodyPr>
          <a:lstStyle/>
          <a:p>
            <a:r>
              <a:rPr lang="en-US" sz="2800" b="1" dirty="0" smtClean="0">
                <a:solidFill>
                  <a:schemeClr val="accent5"/>
                </a:solidFill>
              </a:rPr>
              <a:t>PMFS</a:t>
            </a:r>
          </a:p>
          <a:p>
            <a:r>
              <a:rPr lang="en-US" sz="1600" b="1" dirty="0" smtClean="0"/>
              <a:t>[SOSP’09]</a:t>
            </a:r>
            <a:endParaRPr lang="en-US" sz="1600" b="1" dirty="0"/>
          </a:p>
        </p:txBody>
      </p:sp>
      <p:sp>
        <p:nvSpPr>
          <p:cNvPr id="10" name="TextBox 9"/>
          <p:cNvSpPr txBox="1"/>
          <p:nvPr/>
        </p:nvSpPr>
        <p:spPr>
          <a:xfrm>
            <a:off x="628650" y="2389960"/>
            <a:ext cx="1189878" cy="769441"/>
          </a:xfrm>
          <a:prstGeom prst="rect">
            <a:avLst/>
          </a:prstGeom>
          <a:noFill/>
        </p:spPr>
        <p:txBody>
          <a:bodyPr wrap="none" rtlCol="0">
            <a:spAutoFit/>
          </a:bodyPr>
          <a:lstStyle/>
          <a:p>
            <a:r>
              <a:rPr lang="en-US" sz="2800" b="1" dirty="0" smtClean="0">
                <a:solidFill>
                  <a:schemeClr val="accent5"/>
                </a:solidFill>
              </a:rPr>
              <a:t>SCMFS</a:t>
            </a:r>
          </a:p>
          <a:p>
            <a:r>
              <a:rPr lang="en-US" sz="1600" b="1" dirty="0" smtClean="0"/>
              <a:t>[SC’11]</a:t>
            </a:r>
            <a:endParaRPr lang="en-US" sz="1600" b="1" dirty="0"/>
          </a:p>
        </p:txBody>
      </p:sp>
      <p:sp>
        <p:nvSpPr>
          <p:cNvPr id="11" name="TextBox 10"/>
          <p:cNvSpPr txBox="1"/>
          <p:nvPr/>
        </p:nvSpPr>
        <p:spPr>
          <a:xfrm>
            <a:off x="1519606" y="3296447"/>
            <a:ext cx="1245726" cy="769441"/>
          </a:xfrm>
          <a:prstGeom prst="rect">
            <a:avLst/>
          </a:prstGeom>
          <a:noFill/>
        </p:spPr>
        <p:txBody>
          <a:bodyPr wrap="none" rtlCol="0">
            <a:spAutoFit/>
          </a:bodyPr>
          <a:lstStyle/>
          <a:p>
            <a:r>
              <a:rPr lang="en-US" sz="2800" b="1" dirty="0" err="1" smtClean="0">
                <a:solidFill>
                  <a:schemeClr val="accent5"/>
                </a:solidFill>
              </a:rPr>
              <a:t>HiNFS</a:t>
            </a:r>
            <a:endParaRPr lang="en-US" sz="2800" b="1" dirty="0" smtClean="0">
              <a:solidFill>
                <a:schemeClr val="accent5"/>
              </a:solidFill>
            </a:endParaRPr>
          </a:p>
          <a:p>
            <a:r>
              <a:rPr lang="en-US" sz="1600" b="1" dirty="0" smtClean="0"/>
              <a:t>[EuroSys’16]</a:t>
            </a:r>
            <a:endParaRPr lang="en-US" sz="1600" b="1" dirty="0"/>
          </a:p>
        </p:txBody>
      </p:sp>
      <p:sp>
        <p:nvSpPr>
          <p:cNvPr id="12" name="TextBox 11"/>
          <p:cNvSpPr txBox="1"/>
          <p:nvPr/>
        </p:nvSpPr>
        <p:spPr>
          <a:xfrm>
            <a:off x="2686050" y="4327157"/>
            <a:ext cx="1312667" cy="769441"/>
          </a:xfrm>
          <a:prstGeom prst="rect">
            <a:avLst/>
          </a:prstGeom>
          <a:noFill/>
        </p:spPr>
        <p:txBody>
          <a:bodyPr wrap="none" rtlCol="0">
            <a:spAutoFit/>
          </a:bodyPr>
          <a:lstStyle/>
          <a:p>
            <a:r>
              <a:rPr lang="en-US" sz="2800" b="1" dirty="0" smtClean="0">
                <a:solidFill>
                  <a:schemeClr val="accent5"/>
                </a:solidFill>
              </a:rPr>
              <a:t>NVWAL</a:t>
            </a:r>
          </a:p>
          <a:p>
            <a:r>
              <a:rPr lang="en-US" sz="1600" b="1" dirty="0" smtClean="0"/>
              <a:t>[ASPLOS’16]</a:t>
            </a:r>
            <a:endParaRPr lang="en-US" sz="1600" b="1" dirty="0"/>
          </a:p>
        </p:txBody>
      </p:sp>
      <p:sp>
        <p:nvSpPr>
          <p:cNvPr id="13" name="TextBox 12"/>
          <p:cNvSpPr txBox="1"/>
          <p:nvPr/>
        </p:nvSpPr>
        <p:spPr>
          <a:xfrm>
            <a:off x="5375699" y="1429719"/>
            <a:ext cx="3219856" cy="769441"/>
          </a:xfrm>
          <a:prstGeom prst="rect">
            <a:avLst/>
          </a:prstGeom>
          <a:noFill/>
        </p:spPr>
        <p:txBody>
          <a:bodyPr wrap="none" rtlCol="0">
            <a:spAutoFit/>
          </a:bodyPr>
          <a:lstStyle/>
          <a:p>
            <a:r>
              <a:rPr lang="en-US" sz="2800" b="1" dirty="0" smtClean="0">
                <a:solidFill>
                  <a:schemeClr val="accent5"/>
                </a:solidFill>
              </a:rPr>
              <a:t>Memory Persistency</a:t>
            </a:r>
          </a:p>
          <a:p>
            <a:r>
              <a:rPr lang="en-US" sz="1600" b="1" dirty="0" smtClean="0"/>
              <a:t>[ISCA’14]</a:t>
            </a:r>
            <a:endParaRPr lang="en-US" sz="1600" b="1" dirty="0"/>
          </a:p>
        </p:txBody>
      </p:sp>
      <p:sp>
        <p:nvSpPr>
          <p:cNvPr id="15" name="TextBox 14"/>
          <p:cNvSpPr txBox="1"/>
          <p:nvPr/>
        </p:nvSpPr>
        <p:spPr>
          <a:xfrm>
            <a:off x="3704664" y="5111087"/>
            <a:ext cx="1453860" cy="769441"/>
          </a:xfrm>
          <a:prstGeom prst="rect">
            <a:avLst/>
          </a:prstGeom>
          <a:noFill/>
        </p:spPr>
        <p:txBody>
          <a:bodyPr wrap="none" rtlCol="0">
            <a:spAutoFit/>
          </a:bodyPr>
          <a:lstStyle/>
          <a:p>
            <a:r>
              <a:rPr lang="en-US" sz="2800" b="1" dirty="0" smtClean="0">
                <a:solidFill>
                  <a:schemeClr val="accent5"/>
                </a:solidFill>
              </a:rPr>
              <a:t>SCT/DCT</a:t>
            </a:r>
          </a:p>
          <a:p>
            <a:r>
              <a:rPr lang="en-US" sz="1600" b="1" dirty="0" smtClean="0"/>
              <a:t>[ASPLOS’16]</a:t>
            </a:r>
            <a:endParaRPr lang="en-US" sz="1600" b="1" dirty="0"/>
          </a:p>
        </p:txBody>
      </p:sp>
      <p:sp>
        <p:nvSpPr>
          <p:cNvPr id="16" name="TextBox 15"/>
          <p:cNvSpPr txBox="1"/>
          <p:nvPr/>
        </p:nvSpPr>
        <p:spPr>
          <a:xfrm>
            <a:off x="4872510" y="4327157"/>
            <a:ext cx="1760803" cy="769441"/>
          </a:xfrm>
          <a:prstGeom prst="rect">
            <a:avLst/>
          </a:prstGeom>
          <a:noFill/>
        </p:spPr>
        <p:txBody>
          <a:bodyPr wrap="none" rtlCol="0">
            <a:spAutoFit/>
          </a:bodyPr>
          <a:lstStyle/>
          <a:p>
            <a:r>
              <a:rPr lang="en-US" sz="2800" b="1" dirty="0" err="1" smtClean="0">
                <a:solidFill>
                  <a:schemeClr val="accent5"/>
                </a:solidFill>
              </a:rPr>
              <a:t>Kamino-Tx</a:t>
            </a:r>
            <a:endParaRPr lang="en-US" sz="2800" b="1" dirty="0" smtClean="0">
              <a:solidFill>
                <a:schemeClr val="accent5"/>
              </a:solidFill>
            </a:endParaRPr>
          </a:p>
          <a:p>
            <a:r>
              <a:rPr lang="en-US" sz="1600" b="1" dirty="0" smtClean="0"/>
              <a:t>[EuroSys’17]</a:t>
            </a:r>
            <a:endParaRPr lang="en-US" sz="1600" b="1" dirty="0"/>
          </a:p>
        </p:txBody>
      </p:sp>
      <p:sp>
        <p:nvSpPr>
          <p:cNvPr id="19" name="Oval 18"/>
          <p:cNvSpPr/>
          <p:nvPr/>
        </p:nvSpPr>
        <p:spPr>
          <a:xfrm flipH="1" flipV="1">
            <a:off x="6174553" y="5368775"/>
            <a:ext cx="304509" cy="1865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a:solidFill>
                <a:schemeClr val="accent5"/>
              </a:solidFill>
            </a:endParaRPr>
          </a:p>
        </p:txBody>
      </p:sp>
      <p:sp>
        <p:nvSpPr>
          <p:cNvPr id="20" name="Oval 19"/>
          <p:cNvSpPr/>
          <p:nvPr/>
        </p:nvSpPr>
        <p:spPr>
          <a:xfrm flipH="1" flipV="1">
            <a:off x="6580090" y="5368087"/>
            <a:ext cx="304509" cy="1865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a:solidFill>
                <a:schemeClr val="accent5"/>
              </a:solidFill>
            </a:endParaRPr>
          </a:p>
        </p:txBody>
      </p:sp>
      <p:sp>
        <p:nvSpPr>
          <p:cNvPr id="21" name="Oval 20"/>
          <p:cNvSpPr/>
          <p:nvPr/>
        </p:nvSpPr>
        <p:spPr>
          <a:xfrm flipH="1" flipV="1">
            <a:off x="6985627" y="5368280"/>
            <a:ext cx="304509" cy="1865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a:solidFill>
                <a:schemeClr val="accent5"/>
              </a:solidFill>
            </a:endParaRPr>
          </a:p>
        </p:txBody>
      </p:sp>
      <p:sp>
        <p:nvSpPr>
          <p:cNvPr id="22" name="Oval 21"/>
          <p:cNvSpPr/>
          <p:nvPr/>
        </p:nvSpPr>
        <p:spPr>
          <a:xfrm flipH="1" flipV="1">
            <a:off x="7391164" y="5366113"/>
            <a:ext cx="304509" cy="186515"/>
          </a:xfrm>
          <a:prstGeom prst="ellipse">
            <a:avLst/>
          </a:prstGeom>
        </p:spPr>
        <p:style>
          <a:lnRef idx="1">
            <a:schemeClr val="accent1"/>
          </a:lnRef>
          <a:fillRef idx="2">
            <a:schemeClr val="accent1"/>
          </a:fillRef>
          <a:effectRef idx="1">
            <a:schemeClr val="accent1"/>
          </a:effectRef>
          <a:fontRef idx="minor">
            <a:schemeClr val="dk1"/>
          </a:fontRef>
        </p:style>
        <p:txBody>
          <a:bodyPr rtlCol="0" anchor="ctr"/>
          <a:lstStyle/>
          <a:p>
            <a:pPr algn="ctr"/>
            <a:endParaRPr lang="en-US" sz="1600" b="1">
              <a:solidFill>
                <a:schemeClr val="accent5"/>
              </a:solidFill>
            </a:endParaRPr>
          </a:p>
        </p:txBody>
      </p:sp>
      <p:sp>
        <p:nvSpPr>
          <p:cNvPr id="2" name="Date Placeholder 1"/>
          <p:cNvSpPr>
            <a:spLocks noGrp="1"/>
          </p:cNvSpPr>
          <p:nvPr>
            <p:ph type="dt" sz="half" idx="10"/>
          </p:nvPr>
        </p:nvSpPr>
        <p:spPr/>
        <p:txBody>
          <a:bodyPr/>
          <a:lstStyle/>
          <a:p>
            <a:fld id="{F89C2B49-4E57-9348-8C8D-1BEF919CF789}" type="datetime1">
              <a:rPr lang="en-US" smtClean="0"/>
              <a:t>10/9/17</a:t>
            </a:fld>
            <a:endParaRPr lang="en-US"/>
          </a:p>
        </p:txBody>
      </p:sp>
      <p:sp>
        <p:nvSpPr>
          <p:cNvPr id="3" name="Slide Number Placeholder 2"/>
          <p:cNvSpPr>
            <a:spLocks noGrp="1"/>
          </p:cNvSpPr>
          <p:nvPr>
            <p:ph type="sldNum" sz="quarter" idx="12"/>
          </p:nvPr>
        </p:nvSpPr>
        <p:spPr/>
        <p:txBody>
          <a:bodyPr/>
          <a:lstStyle/>
          <a:p>
            <a:fld id="{69F2510E-5755-9644-A5D2-B10DD538C5A3}" type="slidenum">
              <a:rPr lang="en-US" smtClean="0"/>
              <a:t>3</a:t>
            </a:fld>
            <a:endParaRPr lang="en-US"/>
          </a:p>
        </p:txBody>
      </p:sp>
    </p:spTree>
    <p:extLst>
      <p:ext uri="{BB962C8B-B14F-4D97-AF65-F5344CB8AC3E}">
        <p14:creationId xmlns:p14="http://schemas.microsoft.com/office/powerpoint/2010/main" val="715074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0"/>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P spid="12" grpId="0"/>
      <p:bldP spid="13" grpId="0"/>
      <p:bldP spid="15" grpId="0"/>
      <p:bldP spid="16" grpId="0"/>
      <p:bldP spid="19" grpId="0" animBg="1"/>
      <p:bldP spid="20" grpId="0" animBg="1"/>
      <p:bldP spid="21" grpId="0" animBg="1"/>
      <p:bldP spid="2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3805083" y="1709416"/>
            <a:ext cx="2128104"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2</a:t>
            </a:r>
            <a:endParaRPr lang="en-US" sz="2400" b="1" dirty="0"/>
          </a:p>
        </p:txBody>
      </p:sp>
      <p:sp>
        <p:nvSpPr>
          <p:cNvPr id="2" name="Title 1"/>
          <p:cNvSpPr>
            <a:spLocks noGrp="1"/>
          </p:cNvSpPr>
          <p:nvPr>
            <p:ph type="title"/>
          </p:nvPr>
        </p:nvSpPr>
        <p:spPr>
          <a:xfrm>
            <a:off x="457200" y="225798"/>
            <a:ext cx="8229600" cy="1143000"/>
          </a:xfrm>
        </p:spPr>
        <p:txBody>
          <a:bodyPr>
            <a:normAutofit/>
          </a:bodyPr>
          <a:lstStyle/>
          <a:p>
            <a:r>
              <a:rPr lang="en-US" altLang="zh-CN" dirty="0"/>
              <a:t>Hotpot Data</a:t>
            </a:r>
            <a:r>
              <a:rPr lang="en-US" dirty="0"/>
              <a:t> Access Process</a:t>
            </a:r>
          </a:p>
        </p:txBody>
      </p:sp>
      <p:sp>
        <p:nvSpPr>
          <p:cNvPr id="4" name="Footer Placeholder 3"/>
          <p:cNvSpPr>
            <a:spLocks noGrp="1"/>
          </p:cNvSpPr>
          <p:nvPr>
            <p:ph type="ftr" sz="quarter" idx="11"/>
          </p:nvPr>
        </p:nvSpPr>
        <p:spPr/>
        <p:txBody>
          <a:bodyPr/>
          <a:lstStyle/>
          <a:p>
            <a:r>
              <a:rPr lang="en-US" smtClean="0"/>
              <a:t>Purdue ECE WukLab</a:t>
            </a:r>
            <a:endParaRPr lang="en-US"/>
          </a:p>
        </p:txBody>
      </p:sp>
      <p:sp>
        <p:nvSpPr>
          <p:cNvPr id="5" name="Slide Number Placeholder 4"/>
          <p:cNvSpPr>
            <a:spLocks noGrp="1"/>
          </p:cNvSpPr>
          <p:nvPr>
            <p:ph type="sldNum" sz="quarter" idx="12"/>
          </p:nvPr>
        </p:nvSpPr>
        <p:spPr/>
        <p:txBody>
          <a:bodyPr/>
          <a:lstStyle/>
          <a:p>
            <a:fld id="{C16A7E51-AB9B-AF43-AB19-183093E31266}" type="slidenum">
              <a:rPr lang="en-US" smtClean="0"/>
              <a:t>30</a:t>
            </a:fld>
            <a:endParaRPr lang="en-US"/>
          </a:p>
        </p:txBody>
      </p:sp>
      <p:sp>
        <p:nvSpPr>
          <p:cNvPr id="7" name="Rectangle 6"/>
          <p:cNvSpPr/>
          <p:nvPr/>
        </p:nvSpPr>
        <p:spPr>
          <a:xfrm>
            <a:off x="1676977" y="1709416"/>
            <a:ext cx="5633339" cy="836165"/>
          </a:xfrm>
          <a:prstGeom prst="rect">
            <a:avLst/>
          </a:prstGeom>
          <a:noFill/>
          <a:ln w="28575"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 name="TextBox 7"/>
          <p:cNvSpPr txBox="1"/>
          <p:nvPr/>
        </p:nvSpPr>
        <p:spPr>
          <a:xfrm>
            <a:off x="343231" y="1888496"/>
            <a:ext cx="1173669" cy="461665"/>
          </a:xfrm>
          <a:prstGeom prst="rect">
            <a:avLst/>
          </a:prstGeom>
          <a:noFill/>
        </p:spPr>
        <p:txBody>
          <a:bodyPr wrap="none" rtlCol="0">
            <a:spAutoFit/>
          </a:bodyPr>
          <a:lstStyle/>
          <a:p>
            <a:r>
              <a:rPr lang="en-US" sz="2400" b="1" dirty="0" smtClean="0"/>
              <a:t>Dataset</a:t>
            </a:r>
            <a:endParaRPr lang="en-US" sz="2400" b="1" dirty="0"/>
          </a:p>
        </p:txBody>
      </p:sp>
      <p:sp>
        <p:nvSpPr>
          <p:cNvPr id="10" name="Rectangle 9"/>
          <p:cNvSpPr/>
          <p:nvPr/>
        </p:nvSpPr>
        <p:spPr>
          <a:xfrm>
            <a:off x="5081945" y="4965435"/>
            <a:ext cx="3302937" cy="1351250"/>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2</a:t>
            </a:r>
            <a:endParaRPr lang="en-US" dirty="0">
              <a:solidFill>
                <a:schemeClr val="tx1"/>
              </a:solidFill>
            </a:endParaRPr>
          </a:p>
        </p:txBody>
      </p:sp>
      <p:sp>
        <p:nvSpPr>
          <p:cNvPr id="11" name="Rectangle 10"/>
          <p:cNvSpPr/>
          <p:nvPr/>
        </p:nvSpPr>
        <p:spPr>
          <a:xfrm>
            <a:off x="1676977" y="1709416"/>
            <a:ext cx="2128105"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a:t>
            </a:r>
            <a:r>
              <a:rPr lang="en-US" altLang="zh-CN" sz="2400" b="1" dirty="0" smtClean="0"/>
              <a:t>1</a:t>
            </a:r>
            <a:endParaRPr lang="en-US" sz="2400" b="1" dirty="0"/>
          </a:p>
        </p:txBody>
      </p:sp>
      <p:sp>
        <p:nvSpPr>
          <p:cNvPr id="18" name="Rectangle 17"/>
          <p:cNvSpPr/>
          <p:nvPr/>
        </p:nvSpPr>
        <p:spPr>
          <a:xfrm>
            <a:off x="5933187" y="1709416"/>
            <a:ext cx="1377129"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Chunk </a:t>
            </a:r>
            <a:r>
              <a:rPr lang="en-US" sz="2400" b="1" dirty="0"/>
              <a:t>3</a:t>
            </a:r>
          </a:p>
        </p:txBody>
      </p:sp>
      <p:sp>
        <p:nvSpPr>
          <p:cNvPr id="19" name="Rectangle 18"/>
          <p:cNvSpPr/>
          <p:nvPr/>
        </p:nvSpPr>
        <p:spPr>
          <a:xfrm>
            <a:off x="609600" y="4965435"/>
            <a:ext cx="3621103" cy="1340849"/>
          </a:xfrm>
          <a:prstGeom prst="rect">
            <a:avLst/>
          </a:prstGeom>
          <a:no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1 (Owner of Chunk2)</a:t>
            </a:r>
            <a:endParaRPr lang="en-US" dirty="0">
              <a:solidFill>
                <a:schemeClr val="tx1"/>
              </a:solidFill>
            </a:endParaRPr>
          </a:p>
        </p:txBody>
      </p:sp>
      <p:sp>
        <p:nvSpPr>
          <p:cNvPr id="21" name="Rectangle 20"/>
          <p:cNvSpPr/>
          <p:nvPr/>
        </p:nvSpPr>
        <p:spPr>
          <a:xfrm>
            <a:off x="66565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22" name="Rectangle 21"/>
          <p:cNvSpPr/>
          <p:nvPr/>
        </p:nvSpPr>
        <p:spPr>
          <a:xfrm>
            <a:off x="1304089"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5</a:t>
            </a:r>
            <a:endParaRPr lang="en-US" sz="2400" b="1" dirty="0"/>
          </a:p>
        </p:txBody>
      </p:sp>
      <p:sp>
        <p:nvSpPr>
          <p:cNvPr id="23" name="Rectangle 22"/>
          <p:cNvSpPr/>
          <p:nvPr/>
        </p:nvSpPr>
        <p:spPr>
          <a:xfrm>
            <a:off x="1729710"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1</a:t>
            </a:r>
            <a:endParaRPr lang="en-US" sz="2400" b="1" dirty="0"/>
          </a:p>
        </p:txBody>
      </p:sp>
      <p:sp>
        <p:nvSpPr>
          <p:cNvPr id="24" name="Rectangle 23"/>
          <p:cNvSpPr/>
          <p:nvPr/>
        </p:nvSpPr>
        <p:spPr>
          <a:xfrm>
            <a:off x="2698579"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25" name="Rectangle 24"/>
          <p:cNvSpPr/>
          <p:nvPr/>
        </p:nvSpPr>
        <p:spPr>
          <a:xfrm>
            <a:off x="3592271"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26" name="Rectangle 25"/>
          <p:cNvSpPr/>
          <p:nvPr/>
        </p:nvSpPr>
        <p:spPr>
          <a:xfrm>
            <a:off x="593318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27" name="Rectangle 26"/>
          <p:cNvSpPr/>
          <p:nvPr/>
        </p:nvSpPr>
        <p:spPr>
          <a:xfrm>
            <a:off x="5471408"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2</a:t>
            </a:r>
            <a:endParaRPr lang="en-US" sz="2400" b="1" dirty="0"/>
          </a:p>
        </p:txBody>
      </p:sp>
      <p:sp>
        <p:nvSpPr>
          <p:cNvPr id="29" name="Rectangle 28"/>
          <p:cNvSpPr/>
          <p:nvPr/>
        </p:nvSpPr>
        <p:spPr>
          <a:xfrm>
            <a:off x="665657"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30" name="Rectangle 29"/>
          <p:cNvSpPr/>
          <p:nvPr/>
        </p:nvSpPr>
        <p:spPr>
          <a:xfrm>
            <a:off x="6736841" y="5329479"/>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32" name="Rectangle 31"/>
          <p:cNvSpPr/>
          <p:nvPr/>
        </p:nvSpPr>
        <p:spPr>
          <a:xfrm>
            <a:off x="7959261" y="5329479"/>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35" name="Rectangle 34"/>
          <p:cNvSpPr/>
          <p:nvPr/>
        </p:nvSpPr>
        <p:spPr>
          <a:xfrm>
            <a:off x="3859525" y="2962983"/>
            <a:ext cx="3302937" cy="1305709"/>
          </a:xfrm>
          <a:prstGeom prst="rect">
            <a:avLst/>
          </a:prstGeom>
          <a:solidFill>
            <a:schemeClr val="bg1"/>
          </a:solidFill>
          <a:ln w="28575" cmpd="sng">
            <a:solidFill>
              <a:schemeClr val="tx1"/>
            </a:solidFill>
            <a:prstDash val="solid"/>
          </a:ln>
          <a:effectLst/>
        </p:spPr>
        <p:style>
          <a:lnRef idx="1">
            <a:schemeClr val="accent1"/>
          </a:lnRef>
          <a:fillRef idx="3">
            <a:schemeClr val="accent1"/>
          </a:fillRef>
          <a:effectRef idx="2">
            <a:schemeClr val="accent1"/>
          </a:effectRef>
          <a:fontRef idx="minor">
            <a:schemeClr val="lt1"/>
          </a:fontRef>
        </p:style>
        <p:txBody>
          <a:bodyPr rtlCol="0" anchor="t"/>
          <a:lstStyle/>
          <a:p>
            <a:r>
              <a:rPr lang="en-US" dirty="0" smtClean="0">
                <a:solidFill>
                  <a:schemeClr val="tx1"/>
                </a:solidFill>
              </a:rPr>
              <a:t>Node 3</a:t>
            </a:r>
            <a:endParaRPr lang="en-US" dirty="0">
              <a:solidFill>
                <a:schemeClr val="tx1"/>
              </a:solidFill>
            </a:endParaRPr>
          </a:p>
        </p:txBody>
      </p:sp>
      <p:sp>
        <p:nvSpPr>
          <p:cNvPr id="36" name="Rectangle 35"/>
          <p:cNvSpPr/>
          <p:nvPr/>
        </p:nvSpPr>
        <p:spPr>
          <a:xfrm>
            <a:off x="6311220" y="3290713"/>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39" name="Rectangle 38"/>
          <p:cNvSpPr/>
          <p:nvPr/>
        </p:nvSpPr>
        <p:spPr>
          <a:xfrm>
            <a:off x="5294755" y="3290713"/>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40" name="Rectangle 39"/>
          <p:cNvSpPr/>
          <p:nvPr/>
        </p:nvSpPr>
        <p:spPr>
          <a:xfrm>
            <a:off x="2698579" y="5329479"/>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41" name="Rectangle 40"/>
          <p:cNvSpPr/>
          <p:nvPr/>
        </p:nvSpPr>
        <p:spPr>
          <a:xfrm>
            <a:off x="665657" y="5329479"/>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a:t>3</a:t>
            </a:r>
          </a:p>
        </p:txBody>
      </p:sp>
      <p:sp>
        <p:nvSpPr>
          <p:cNvPr id="42" name="Rectangle 41"/>
          <p:cNvSpPr/>
          <p:nvPr/>
        </p:nvSpPr>
        <p:spPr>
          <a:xfrm>
            <a:off x="6311220" y="3290713"/>
            <a:ext cx="425621" cy="836165"/>
          </a:xfrm>
          <a:prstGeom prst="rect">
            <a:avLst/>
          </a:prstGeom>
          <a:solidFill>
            <a:srgbClr val="FF6600"/>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4</a:t>
            </a:r>
            <a:endParaRPr lang="en-US" sz="2400" b="1" dirty="0"/>
          </a:p>
        </p:txBody>
      </p:sp>
      <p:sp>
        <p:nvSpPr>
          <p:cNvPr id="43" name="Rectangle 42"/>
          <p:cNvSpPr/>
          <p:nvPr/>
        </p:nvSpPr>
        <p:spPr>
          <a:xfrm>
            <a:off x="4314416" y="4583124"/>
            <a:ext cx="4772871" cy="369332"/>
          </a:xfrm>
          <a:prstGeom prst="rect">
            <a:avLst/>
          </a:prstGeom>
        </p:spPr>
        <p:txBody>
          <a:bodyPr wrap="square">
            <a:spAutoFit/>
          </a:bodyPr>
          <a:lstStyle/>
          <a:p>
            <a:r>
              <a:rPr lang="en-US" b="1" i="1" dirty="0" smtClean="0">
                <a:latin typeface="Courier" charset="0"/>
                <a:ea typeface="Courier" charset="0"/>
                <a:cs typeface="Courier" charset="0"/>
              </a:rPr>
              <a:t>commit(base, 3); // 3 replicas</a:t>
            </a:r>
          </a:p>
        </p:txBody>
      </p:sp>
      <p:sp>
        <p:nvSpPr>
          <p:cNvPr id="38" name="Rectangle 37"/>
          <p:cNvSpPr/>
          <p:nvPr/>
        </p:nvSpPr>
        <p:spPr>
          <a:xfrm>
            <a:off x="7310316" y="5329479"/>
            <a:ext cx="425621" cy="836165"/>
          </a:xfrm>
          <a:prstGeom prst="rect">
            <a:avLst/>
          </a:prstGeom>
          <a:solidFill>
            <a:schemeClr val="accent3"/>
          </a:solidFill>
          <a:ln w="19050" cmpd="sng">
            <a:solidFill>
              <a:schemeClr val="tx1"/>
            </a:solidFill>
            <a:prstDash val="sysDash"/>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400" b="1" dirty="0" smtClean="0"/>
              <a:t>3</a:t>
            </a:r>
            <a:endParaRPr lang="en-US" sz="2400" b="1" dirty="0"/>
          </a:p>
        </p:txBody>
      </p:sp>
      <p:sp>
        <p:nvSpPr>
          <p:cNvPr id="44" name="Rectangle 43"/>
          <p:cNvSpPr/>
          <p:nvPr/>
        </p:nvSpPr>
        <p:spPr>
          <a:xfrm>
            <a:off x="343231" y="3522712"/>
            <a:ext cx="2994442" cy="369332"/>
          </a:xfrm>
          <a:prstGeom prst="rect">
            <a:avLst/>
          </a:prstGeom>
        </p:spPr>
        <p:txBody>
          <a:bodyPr wrap="square">
            <a:spAutoFit/>
          </a:bodyPr>
          <a:lstStyle/>
          <a:p>
            <a:r>
              <a:rPr lang="en-US" dirty="0" smtClean="0">
                <a:latin typeface="Courier" charset="0"/>
                <a:ea typeface="Courier" charset="0"/>
                <a:cs typeface="Courier" charset="0"/>
              </a:rPr>
              <a:t>Page3 as a replica</a:t>
            </a:r>
          </a:p>
        </p:txBody>
      </p:sp>
      <p:sp>
        <p:nvSpPr>
          <p:cNvPr id="45" name="Rectangle 44"/>
          <p:cNvSpPr/>
          <p:nvPr/>
        </p:nvSpPr>
        <p:spPr>
          <a:xfrm>
            <a:off x="343230" y="3920346"/>
            <a:ext cx="3461851" cy="646331"/>
          </a:xfrm>
          <a:prstGeom prst="rect">
            <a:avLst/>
          </a:prstGeom>
        </p:spPr>
        <p:txBody>
          <a:bodyPr wrap="square">
            <a:spAutoFit/>
          </a:bodyPr>
          <a:lstStyle/>
          <a:p>
            <a:r>
              <a:rPr lang="en-US" dirty="0" smtClean="0">
                <a:latin typeface="Courier" charset="0"/>
                <a:ea typeface="Courier" charset="0"/>
                <a:cs typeface="Courier" charset="0"/>
              </a:rPr>
              <a:t>Node3 access Page3 locally, becomes active</a:t>
            </a:r>
          </a:p>
        </p:txBody>
      </p:sp>
      <p:sp>
        <p:nvSpPr>
          <p:cNvPr id="46" name="Rectangle 45"/>
          <p:cNvSpPr/>
          <p:nvPr/>
        </p:nvSpPr>
        <p:spPr>
          <a:xfrm>
            <a:off x="343229" y="2785916"/>
            <a:ext cx="3674663" cy="646331"/>
          </a:xfrm>
          <a:prstGeom prst="rect">
            <a:avLst/>
          </a:prstGeom>
        </p:spPr>
        <p:txBody>
          <a:bodyPr wrap="square">
            <a:spAutoFit/>
          </a:bodyPr>
          <a:lstStyle/>
          <a:p>
            <a:r>
              <a:rPr lang="en-US" dirty="0" smtClean="0">
                <a:latin typeface="Courier" charset="0"/>
                <a:ea typeface="Courier" charset="0"/>
                <a:cs typeface="Courier" charset="0"/>
              </a:rPr>
              <a:t>Update Page4 cached copy,</a:t>
            </a:r>
          </a:p>
          <a:p>
            <a:r>
              <a:rPr lang="en-US" dirty="0">
                <a:latin typeface="Courier" charset="0"/>
                <a:ea typeface="Courier" charset="0"/>
                <a:cs typeface="Courier" charset="0"/>
              </a:rPr>
              <a:t>c</a:t>
            </a:r>
            <a:r>
              <a:rPr lang="en-US" dirty="0" smtClean="0">
                <a:latin typeface="Courier" charset="0"/>
                <a:ea typeface="Courier" charset="0"/>
                <a:cs typeface="Courier" charset="0"/>
              </a:rPr>
              <a:t>ounts as one replica</a:t>
            </a:r>
          </a:p>
        </p:txBody>
      </p:sp>
      <p:sp>
        <p:nvSpPr>
          <p:cNvPr id="3" name="Rectangle 2"/>
          <p:cNvSpPr/>
          <p:nvPr/>
        </p:nvSpPr>
        <p:spPr>
          <a:xfrm>
            <a:off x="6809611" y="3157381"/>
            <a:ext cx="2289434" cy="1200329"/>
          </a:xfrm>
          <a:prstGeom prst="rect">
            <a:avLst/>
          </a:prstGeom>
          <a:solidFill>
            <a:schemeClr val="tx1"/>
          </a:solidFill>
        </p:spPr>
        <p:txBody>
          <a:bodyPr wrap="none">
            <a:spAutoFit/>
          </a:bodyPr>
          <a:lstStyle/>
          <a:p>
            <a:r>
              <a:rPr lang="en-US" sz="3600" b="1" dirty="0" err="1" smtClean="0">
                <a:solidFill>
                  <a:srgbClr val="FF0000"/>
                </a:solidFill>
              </a:rPr>
              <a:t>morphable</a:t>
            </a:r>
            <a:r>
              <a:rPr lang="en-US" sz="3600" b="1" dirty="0" smtClean="0">
                <a:solidFill>
                  <a:srgbClr val="FF0000"/>
                </a:solidFill>
              </a:rPr>
              <a:t> </a:t>
            </a:r>
          </a:p>
          <a:p>
            <a:r>
              <a:rPr lang="en-US" sz="3600" b="1" dirty="0" smtClean="0">
                <a:solidFill>
                  <a:srgbClr val="FF0000"/>
                </a:solidFill>
              </a:rPr>
              <a:t>page state</a:t>
            </a:r>
            <a:endParaRPr lang="en-US" sz="3600" dirty="0">
              <a:solidFill>
                <a:srgbClr val="FF0000"/>
              </a:solidFill>
            </a:endParaRPr>
          </a:p>
        </p:txBody>
      </p:sp>
    </p:spTree>
    <p:extLst>
      <p:ext uri="{BB962C8B-B14F-4D97-AF65-F5344CB8AC3E}">
        <p14:creationId xmlns:p14="http://schemas.microsoft.com/office/powerpoint/2010/main" val="19846830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6" presetClass="emph" presetSubtype="0" fill="hold" grpId="0" nodeType="clickEffect">
                                  <p:stCondLst>
                                    <p:cond delay="0"/>
                                  </p:stCondLst>
                                  <p:childTnLst>
                                    <p:animEffect transition="out" filter="fade">
                                      <p:cBhvr>
                                        <p:cTn id="12" dur="800" tmFilter="0, 0; .2, .5; .8, .5; 1, 0"/>
                                        <p:tgtEl>
                                          <p:spTgt spid="30"/>
                                        </p:tgtEl>
                                      </p:cBhvr>
                                    </p:animEffect>
                                    <p:animScale>
                                      <p:cBhvr>
                                        <p:cTn id="13" dur="400" autoRev="1" fill="hold"/>
                                        <p:tgtEl>
                                          <p:spTgt spid="30"/>
                                        </p:tgtEl>
                                      </p:cBhvr>
                                      <p:by x="105000" y="105000"/>
                                    </p:animScale>
                                  </p:childTnLst>
                                </p:cTn>
                              </p:par>
                              <p:par>
                                <p:cTn id="14" presetID="26" presetClass="emph" presetSubtype="0" fill="hold" grpId="0" nodeType="withEffect">
                                  <p:stCondLst>
                                    <p:cond delay="0"/>
                                  </p:stCondLst>
                                  <p:childTnLst>
                                    <p:animEffect transition="out" filter="fade">
                                      <p:cBhvr>
                                        <p:cTn id="15" dur="800" tmFilter="0, 0; .2, .5; .8, .5; 1, 0"/>
                                        <p:tgtEl>
                                          <p:spTgt spid="32"/>
                                        </p:tgtEl>
                                      </p:cBhvr>
                                    </p:animEffect>
                                    <p:animScale>
                                      <p:cBhvr>
                                        <p:cTn id="16" dur="400" autoRev="1" fill="hold"/>
                                        <p:tgtEl>
                                          <p:spTgt spid="32"/>
                                        </p:tgtEl>
                                      </p:cBhvr>
                                      <p:by x="105000" y="105000"/>
                                    </p:animScale>
                                  </p:childTnLst>
                                </p:cTn>
                              </p:par>
                              <p:par>
                                <p:cTn id="17" presetID="1" presetClass="entr" presetSubtype="0" fill="hold" grpId="0" nodeType="with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4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9"/>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44"/>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4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xit" presetSubtype="0" fill="hold" grpId="0" nodeType="clickEffect">
                                  <p:stCondLst>
                                    <p:cond delay="0"/>
                                  </p:stCondLst>
                                  <p:childTnLst>
                                    <p:set>
                                      <p:cBhvr>
                                        <p:cTn id="40" dur="1" fill="hold">
                                          <p:stCondLst>
                                            <p:cond delay="0"/>
                                          </p:stCondLst>
                                        </p:cTn>
                                        <p:tgtEl>
                                          <p:spTgt spid="38"/>
                                        </p:tgtEl>
                                        <p:attrNameLst>
                                          <p:attrName>style.visibility</p:attrName>
                                        </p:attrNameLst>
                                      </p:cBhvr>
                                      <p:to>
                                        <p:strVal val="hidden"/>
                                      </p:to>
                                    </p:set>
                                  </p:childTnLst>
                                </p:cTn>
                              </p:par>
                              <p:par>
                                <p:cTn id="41" presetID="1" presetClass="exit" presetSubtype="0" fill="hold" grpId="0" nodeType="withEffect">
                                  <p:stCondLst>
                                    <p:cond delay="0"/>
                                  </p:stCondLst>
                                  <p:childTnLst>
                                    <p:set>
                                      <p:cBhvr>
                                        <p:cTn id="42" dur="1" fill="hold">
                                          <p:stCondLst>
                                            <p:cond delay="0"/>
                                          </p:stCondLst>
                                        </p:cTn>
                                        <p:tgtEl>
                                          <p:spTgt spid="26"/>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26" presetClass="emph" presetSubtype="0" fill="hold" grpId="1" nodeType="clickEffect">
                                  <p:stCondLst>
                                    <p:cond delay="0"/>
                                  </p:stCondLst>
                                  <p:childTnLst>
                                    <p:animEffect transition="out" filter="fade">
                                      <p:cBhvr>
                                        <p:cTn id="46" dur="500" tmFilter="0, 0; .2, .5; .8, .5; 1, 0"/>
                                        <p:tgtEl>
                                          <p:spTgt spid="39"/>
                                        </p:tgtEl>
                                      </p:cBhvr>
                                    </p:animEffect>
                                    <p:animScale>
                                      <p:cBhvr>
                                        <p:cTn id="47" dur="250" autoRev="1" fill="hold"/>
                                        <p:tgtEl>
                                          <p:spTgt spid="39"/>
                                        </p:tgtEl>
                                      </p:cBhvr>
                                      <p:by x="105000" y="105000"/>
                                    </p:animScale>
                                  </p:childTnLst>
                                </p:cTn>
                              </p:par>
                              <p:par>
                                <p:cTn id="48" presetID="1" presetClass="entr" presetSubtype="0" fill="hold" grpId="0" nodeType="withEffect">
                                  <p:stCondLst>
                                    <p:cond delay="0"/>
                                  </p:stCondLst>
                                  <p:childTnLst>
                                    <p:set>
                                      <p:cBhvr>
                                        <p:cTn id="49" dur="1" fill="hold">
                                          <p:stCondLst>
                                            <p:cond delay="0"/>
                                          </p:stCondLst>
                                        </p:cTn>
                                        <p:tgtEl>
                                          <p:spTgt spid="45"/>
                                        </p:tgtEl>
                                        <p:attrNameLst>
                                          <p:attrName>style.visibility</p:attrName>
                                        </p:attrNameLst>
                                      </p:cBhvr>
                                      <p:to>
                                        <p:strVal val="visible"/>
                                      </p:to>
                                    </p:se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0" grpId="0" animBg="1"/>
      <p:bldP spid="32" grpId="0" animBg="1"/>
      <p:bldP spid="35" grpId="0" animBg="1"/>
      <p:bldP spid="36" grpId="0" animBg="1"/>
      <p:bldP spid="39" grpId="0" animBg="1"/>
      <p:bldP spid="39" grpId="1" animBg="1"/>
      <p:bldP spid="40" grpId="0" animBg="1"/>
      <p:bldP spid="41" grpId="0" animBg="1"/>
      <p:bldP spid="42" grpId="0" animBg="1"/>
      <p:bldP spid="43" grpId="0"/>
      <p:bldP spid="38" grpId="0" animBg="1"/>
      <p:bldP spid="44" grpId="0"/>
      <p:bldP spid="45" grpId="0"/>
      <p:bldP spid="46" grpId="0"/>
      <p:bldP spid="3"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Box 37"/>
          <p:cNvSpPr txBox="1"/>
          <p:nvPr/>
        </p:nvSpPr>
        <p:spPr>
          <a:xfrm>
            <a:off x="1299891" y="1382285"/>
            <a:ext cx="1073431" cy="461665"/>
          </a:xfrm>
          <a:prstGeom prst="rect">
            <a:avLst/>
          </a:prstGeom>
          <a:noFill/>
        </p:spPr>
        <p:txBody>
          <a:bodyPr wrap="none" rtlCol="0">
            <a:spAutoFit/>
          </a:bodyPr>
          <a:lstStyle/>
          <a:p>
            <a:r>
              <a:rPr lang="en-US" altLang="zh-CN" sz="2400" dirty="0" smtClean="0"/>
              <a:t>update</a:t>
            </a:r>
            <a:endParaRPr lang="en-US" sz="2400" dirty="0"/>
          </a:p>
        </p:txBody>
      </p:sp>
      <p:sp>
        <p:nvSpPr>
          <p:cNvPr id="39" name="TextBox 38"/>
          <p:cNvSpPr txBox="1"/>
          <p:nvPr/>
        </p:nvSpPr>
        <p:spPr>
          <a:xfrm>
            <a:off x="5138146" y="1421520"/>
            <a:ext cx="1142560" cy="461665"/>
          </a:xfrm>
          <a:prstGeom prst="rect">
            <a:avLst/>
          </a:prstGeom>
          <a:noFill/>
        </p:spPr>
        <p:txBody>
          <a:bodyPr wrap="none" rtlCol="0">
            <a:spAutoFit/>
          </a:bodyPr>
          <a:lstStyle/>
          <a:p>
            <a:r>
              <a:rPr lang="en-US" altLang="zh-CN" sz="2400" dirty="0" smtClean="0"/>
              <a:t>commit</a:t>
            </a:r>
            <a:endParaRPr lang="en-US" sz="2400" dirty="0"/>
          </a:p>
        </p:txBody>
      </p:sp>
      <p:grpSp>
        <p:nvGrpSpPr>
          <p:cNvPr id="7" name="Group 6"/>
          <p:cNvGrpSpPr/>
          <p:nvPr/>
        </p:nvGrpSpPr>
        <p:grpSpPr>
          <a:xfrm>
            <a:off x="7129364" y="5713393"/>
            <a:ext cx="1480577" cy="729636"/>
            <a:chOff x="355733" y="4827408"/>
            <a:chExt cx="1480577" cy="729636"/>
          </a:xfrm>
        </p:grpSpPr>
        <p:cxnSp>
          <p:nvCxnSpPr>
            <p:cNvPr id="61" name="Straight Arrow Connector 60"/>
            <p:cNvCxnSpPr/>
            <p:nvPr/>
          </p:nvCxnSpPr>
          <p:spPr>
            <a:xfrm>
              <a:off x="355733" y="5027059"/>
              <a:ext cx="383975" cy="991"/>
            </a:xfrm>
            <a:prstGeom prst="straightConnector1">
              <a:avLst/>
            </a:prstGeom>
            <a:ln w="25400">
              <a:solidFill>
                <a:schemeClr val="tx1"/>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64" name="Straight Arrow Connector 63"/>
            <p:cNvCxnSpPr/>
            <p:nvPr/>
          </p:nvCxnSpPr>
          <p:spPr>
            <a:xfrm>
              <a:off x="355733" y="5352098"/>
              <a:ext cx="383975" cy="991"/>
            </a:xfrm>
            <a:prstGeom prst="straightConnector1">
              <a:avLst/>
            </a:prstGeom>
            <a:ln w="25400">
              <a:solidFill>
                <a:schemeClr val="tx1"/>
              </a:solidFill>
              <a:prstDash val="solid"/>
              <a:tailEnd type="triangle"/>
            </a:ln>
          </p:spPr>
          <p:style>
            <a:lnRef idx="1">
              <a:schemeClr val="accent1"/>
            </a:lnRef>
            <a:fillRef idx="0">
              <a:schemeClr val="accent1"/>
            </a:fillRef>
            <a:effectRef idx="0">
              <a:schemeClr val="accent1"/>
            </a:effectRef>
            <a:fontRef idx="minor">
              <a:schemeClr val="tx1"/>
            </a:fontRef>
          </p:style>
        </p:cxnSp>
        <p:sp>
          <p:nvSpPr>
            <p:cNvPr id="65" name="TextBox 64"/>
            <p:cNvSpPr txBox="1"/>
            <p:nvPr/>
          </p:nvSpPr>
          <p:spPr>
            <a:xfrm>
              <a:off x="731808" y="4827408"/>
              <a:ext cx="1104502" cy="369332"/>
            </a:xfrm>
            <a:prstGeom prst="rect">
              <a:avLst/>
            </a:prstGeom>
            <a:noFill/>
          </p:spPr>
          <p:txBody>
            <a:bodyPr wrap="none" rtlCol="0">
              <a:spAutoFit/>
            </a:bodyPr>
            <a:lstStyle/>
            <a:p>
              <a:r>
                <a:rPr lang="en-US" altLang="zh-CN" dirty="0"/>
                <a:t>Metadata</a:t>
              </a:r>
              <a:endParaRPr lang="en-US" dirty="0"/>
            </a:p>
          </p:txBody>
        </p:sp>
        <p:sp>
          <p:nvSpPr>
            <p:cNvPr id="66" name="TextBox 65"/>
            <p:cNvSpPr txBox="1"/>
            <p:nvPr/>
          </p:nvSpPr>
          <p:spPr>
            <a:xfrm>
              <a:off x="731807" y="5187712"/>
              <a:ext cx="625141" cy="369332"/>
            </a:xfrm>
            <a:prstGeom prst="rect">
              <a:avLst/>
            </a:prstGeom>
            <a:noFill/>
          </p:spPr>
          <p:txBody>
            <a:bodyPr wrap="none" rtlCol="0">
              <a:spAutoFit/>
            </a:bodyPr>
            <a:lstStyle/>
            <a:p>
              <a:r>
                <a:rPr lang="en-US" altLang="zh-CN" dirty="0"/>
                <a:t>Data</a:t>
              </a:r>
              <a:endParaRPr lang="en-US" dirty="0"/>
            </a:p>
          </p:txBody>
        </p:sp>
      </p:grpSp>
      <p:sp>
        <p:nvSpPr>
          <p:cNvPr id="11" name="TextBox 10"/>
          <p:cNvSpPr txBox="1"/>
          <p:nvPr/>
        </p:nvSpPr>
        <p:spPr>
          <a:xfrm>
            <a:off x="217934" y="2136255"/>
            <a:ext cx="926536" cy="400110"/>
          </a:xfrm>
          <a:prstGeom prst="rect">
            <a:avLst/>
          </a:prstGeom>
          <a:noFill/>
        </p:spPr>
        <p:txBody>
          <a:bodyPr wrap="square" rtlCol="0">
            <a:spAutoFit/>
          </a:bodyPr>
          <a:lstStyle/>
          <a:p>
            <a:r>
              <a:rPr lang="en-US" altLang="zh-CN" sz="2000" dirty="0"/>
              <a:t>Node</a:t>
            </a:r>
            <a:r>
              <a:rPr lang="zh-CN" altLang="en-US" sz="2000" dirty="0"/>
              <a:t> </a:t>
            </a:r>
            <a:r>
              <a:rPr lang="en-US" altLang="zh-CN" sz="2000" dirty="0"/>
              <a:t>1</a:t>
            </a:r>
            <a:endParaRPr lang="en-US" sz="2000" dirty="0"/>
          </a:p>
        </p:txBody>
      </p:sp>
      <p:sp>
        <p:nvSpPr>
          <p:cNvPr id="13" name="TextBox 12"/>
          <p:cNvSpPr txBox="1"/>
          <p:nvPr/>
        </p:nvSpPr>
        <p:spPr>
          <a:xfrm>
            <a:off x="217934" y="2862183"/>
            <a:ext cx="926536" cy="400110"/>
          </a:xfrm>
          <a:prstGeom prst="rect">
            <a:avLst/>
          </a:prstGeom>
          <a:noFill/>
        </p:spPr>
        <p:txBody>
          <a:bodyPr wrap="square" rtlCol="0">
            <a:spAutoFit/>
          </a:bodyPr>
          <a:lstStyle/>
          <a:p>
            <a:r>
              <a:rPr lang="en-US" altLang="zh-CN" sz="2000" dirty="0"/>
              <a:t>Node</a:t>
            </a:r>
            <a:r>
              <a:rPr lang="zh-CN" altLang="en-US" sz="2000" dirty="0"/>
              <a:t> </a:t>
            </a:r>
            <a:r>
              <a:rPr lang="en-US" altLang="zh-CN" sz="2000" dirty="0"/>
              <a:t>2</a:t>
            </a:r>
            <a:endParaRPr lang="en-US" sz="2000" dirty="0"/>
          </a:p>
        </p:txBody>
      </p:sp>
      <p:sp>
        <p:nvSpPr>
          <p:cNvPr id="15" name="TextBox 14"/>
          <p:cNvSpPr txBox="1"/>
          <p:nvPr/>
        </p:nvSpPr>
        <p:spPr>
          <a:xfrm>
            <a:off x="217934" y="3588112"/>
            <a:ext cx="926536" cy="400110"/>
          </a:xfrm>
          <a:prstGeom prst="rect">
            <a:avLst/>
          </a:prstGeom>
          <a:noFill/>
        </p:spPr>
        <p:txBody>
          <a:bodyPr wrap="square" rtlCol="0">
            <a:spAutoFit/>
          </a:bodyPr>
          <a:lstStyle/>
          <a:p>
            <a:r>
              <a:rPr lang="en-US" altLang="zh-CN" sz="2000" dirty="0"/>
              <a:t>Node</a:t>
            </a:r>
            <a:r>
              <a:rPr lang="zh-CN" altLang="en-US" sz="2000" dirty="0"/>
              <a:t> </a:t>
            </a:r>
            <a:r>
              <a:rPr lang="en-US" altLang="zh-CN" sz="2000" dirty="0"/>
              <a:t>3</a:t>
            </a:r>
            <a:endParaRPr lang="en-US" sz="2000" dirty="0"/>
          </a:p>
        </p:txBody>
      </p:sp>
      <p:sp>
        <p:nvSpPr>
          <p:cNvPr id="17" name="TextBox 16"/>
          <p:cNvSpPr txBox="1"/>
          <p:nvPr/>
        </p:nvSpPr>
        <p:spPr>
          <a:xfrm>
            <a:off x="217935" y="4354813"/>
            <a:ext cx="926536" cy="400110"/>
          </a:xfrm>
          <a:prstGeom prst="rect">
            <a:avLst/>
          </a:prstGeom>
          <a:noFill/>
        </p:spPr>
        <p:txBody>
          <a:bodyPr wrap="square" rtlCol="0">
            <a:spAutoFit/>
          </a:bodyPr>
          <a:lstStyle/>
          <a:p>
            <a:r>
              <a:rPr lang="en-US" altLang="zh-CN" sz="2000" dirty="0"/>
              <a:t>Node</a:t>
            </a:r>
            <a:r>
              <a:rPr lang="zh-CN" altLang="en-US" sz="2000" dirty="0"/>
              <a:t> </a:t>
            </a:r>
            <a:r>
              <a:rPr lang="en-US" altLang="zh-CN" sz="2000" dirty="0"/>
              <a:t>4</a:t>
            </a:r>
            <a:endParaRPr lang="en-US" sz="2000" dirty="0"/>
          </a:p>
        </p:txBody>
      </p:sp>
      <p:sp>
        <p:nvSpPr>
          <p:cNvPr id="72" name="TextBox 71"/>
          <p:cNvSpPr txBox="1"/>
          <p:nvPr/>
        </p:nvSpPr>
        <p:spPr>
          <a:xfrm>
            <a:off x="2781454" y="4894603"/>
            <a:ext cx="1025668" cy="400110"/>
          </a:xfrm>
          <a:prstGeom prst="rect">
            <a:avLst/>
          </a:prstGeom>
          <a:noFill/>
        </p:spPr>
        <p:txBody>
          <a:bodyPr wrap="square" rtlCol="0">
            <a:spAutoFit/>
          </a:bodyPr>
          <a:lstStyle/>
          <a:p>
            <a:r>
              <a:rPr lang="en-US" altLang="zh-CN" sz="2000" dirty="0">
                <a:solidFill>
                  <a:srgbClr val="C00000"/>
                </a:solidFill>
              </a:rPr>
              <a:t>Phase</a:t>
            </a:r>
            <a:r>
              <a:rPr lang="zh-CN" altLang="en-US" sz="2000" dirty="0">
                <a:solidFill>
                  <a:srgbClr val="C00000"/>
                </a:solidFill>
              </a:rPr>
              <a:t> </a:t>
            </a:r>
            <a:r>
              <a:rPr lang="en-US" altLang="zh-CN" sz="2000" dirty="0">
                <a:solidFill>
                  <a:srgbClr val="C00000"/>
                </a:solidFill>
              </a:rPr>
              <a:t>1</a:t>
            </a:r>
            <a:endParaRPr lang="en-US" sz="2000" dirty="0">
              <a:solidFill>
                <a:srgbClr val="C00000"/>
              </a:solidFill>
            </a:endParaRPr>
          </a:p>
        </p:txBody>
      </p:sp>
      <p:cxnSp>
        <p:nvCxnSpPr>
          <p:cNvPr id="8" name="Straight Arrow Connector 7"/>
          <p:cNvCxnSpPr/>
          <p:nvPr/>
        </p:nvCxnSpPr>
        <p:spPr>
          <a:xfrm>
            <a:off x="1363957" y="2347817"/>
            <a:ext cx="7235223" cy="0"/>
          </a:xfrm>
          <a:prstGeom prst="straightConnector1">
            <a:avLst/>
          </a:prstGeom>
          <a:ln w="285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V="1">
            <a:off x="1363957" y="3071264"/>
            <a:ext cx="7235223" cy="0"/>
          </a:xfrm>
          <a:prstGeom prst="straightConnector1">
            <a:avLst/>
          </a:prstGeom>
          <a:ln w="285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1363957" y="3796158"/>
            <a:ext cx="7235223" cy="0"/>
          </a:xfrm>
          <a:prstGeom prst="straightConnector1">
            <a:avLst/>
          </a:prstGeom>
          <a:ln w="285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1363957" y="4551261"/>
            <a:ext cx="7235223" cy="0"/>
          </a:xfrm>
          <a:prstGeom prst="straightConnector1">
            <a:avLst/>
          </a:prstGeom>
          <a:ln w="28575" cmpd="sng">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2453367" y="1869374"/>
            <a:ext cx="0" cy="3486001"/>
          </a:xfrm>
          <a:prstGeom prst="line">
            <a:avLst/>
          </a:prstGeom>
          <a:ln w="28575" cmpd="sng">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3" name="Straight Arrow Connector 42"/>
          <p:cNvCxnSpPr/>
          <p:nvPr/>
        </p:nvCxnSpPr>
        <p:spPr>
          <a:xfrm>
            <a:off x="2596356" y="2394330"/>
            <a:ext cx="370197" cy="1410463"/>
          </a:xfrm>
          <a:prstGeom prst="straightConnector1">
            <a:avLst/>
          </a:prstGeom>
          <a:ln w="28575" cmpd="sng">
            <a:solidFill>
              <a:srgbClr val="C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44" name="Straight Arrow Connector 43"/>
          <p:cNvCxnSpPr/>
          <p:nvPr/>
        </p:nvCxnSpPr>
        <p:spPr>
          <a:xfrm>
            <a:off x="2616378" y="2362555"/>
            <a:ext cx="377450" cy="659299"/>
          </a:xfrm>
          <a:prstGeom prst="straightConnector1">
            <a:avLst/>
          </a:prstGeom>
          <a:ln w="28575" cmpd="sng">
            <a:solidFill>
              <a:srgbClr val="C00000"/>
            </a:solidFill>
            <a:prstDash val="solid"/>
            <a:tailEnd type="triangle" w="lg" len="lg"/>
          </a:ln>
        </p:spPr>
        <p:style>
          <a:lnRef idx="1">
            <a:schemeClr val="accent1"/>
          </a:lnRef>
          <a:fillRef idx="0">
            <a:schemeClr val="accent1"/>
          </a:fillRef>
          <a:effectRef idx="0">
            <a:schemeClr val="accent1"/>
          </a:effectRef>
          <a:fontRef idx="minor">
            <a:schemeClr val="tx1"/>
          </a:fontRef>
        </p:style>
      </p:cxnSp>
      <p:cxnSp>
        <p:nvCxnSpPr>
          <p:cNvPr id="51" name="Straight Arrow Connector 50"/>
          <p:cNvCxnSpPr/>
          <p:nvPr/>
        </p:nvCxnSpPr>
        <p:spPr>
          <a:xfrm flipV="1">
            <a:off x="3370512" y="2378753"/>
            <a:ext cx="471555" cy="1436489"/>
          </a:xfrm>
          <a:prstGeom prst="straightConnector1">
            <a:avLst/>
          </a:prstGeom>
          <a:ln w="28575" cmpd="sng">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4" name="Straight Arrow Connector 53"/>
          <p:cNvCxnSpPr/>
          <p:nvPr/>
        </p:nvCxnSpPr>
        <p:spPr>
          <a:xfrm flipV="1">
            <a:off x="3339305" y="2386340"/>
            <a:ext cx="364183" cy="707947"/>
          </a:xfrm>
          <a:prstGeom prst="straightConnector1">
            <a:avLst/>
          </a:prstGeom>
          <a:ln w="28575" cmpd="sng">
            <a:solidFill>
              <a:srgbClr val="C000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56" name="Straight Connector 55"/>
          <p:cNvCxnSpPr/>
          <p:nvPr/>
        </p:nvCxnSpPr>
        <p:spPr>
          <a:xfrm flipH="1">
            <a:off x="3975481" y="1869374"/>
            <a:ext cx="0" cy="3486001"/>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cxnSp>
        <p:nvCxnSpPr>
          <p:cNvPr id="73" name="Straight Arrow Connector 72"/>
          <p:cNvCxnSpPr/>
          <p:nvPr/>
        </p:nvCxnSpPr>
        <p:spPr>
          <a:xfrm>
            <a:off x="4254482" y="2376146"/>
            <a:ext cx="260233" cy="1439097"/>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75" name="Straight Arrow Connector 74"/>
          <p:cNvCxnSpPr/>
          <p:nvPr/>
        </p:nvCxnSpPr>
        <p:spPr>
          <a:xfrm>
            <a:off x="4285700" y="2398042"/>
            <a:ext cx="939957" cy="710464"/>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78" name="Straight Arrow Connector 77"/>
          <p:cNvCxnSpPr/>
          <p:nvPr/>
        </p:nvCxnSpPr>
        <p:spPr>
          <a:xfrm flipV="1">
            <a:off x="4548989" y="3079828"/>
            <a:ext cx="348225" cy="741843"/>
          </a:xfrm>
          <a:prstGeom prst="straightConnector1">
            <a:avLst/>
          </a:prstGeom>
          <a:ln w="28575" cmpd="sng">
            <a:solidFill>
              <a:srgbClr val="FF66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0" name="Straight Arrow Connector 79"/>
          <p:cNvCxnSpPr/>
          <p:nvPr/>
        </p:nvCxnSpPr>
        <p:spPr>
          <a:xfrm>
            <a:off x="4548989" y="3815240"/>
            <a:ext cx="425631" cy="764798"/>
          </a:xfrm>
          <a:prstGeom prst="straightConnector1">
            <a:avLst/>
          </a:prstGeom>
          <a:ln w="28575" cmpd="sng">
            <a:solidFill>
              <a:srgbClr val="FF66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84" name="Straight Arrow Connector 83"/>
          <p:cNvCxnSpPr/>
          <p:nvPr/>
        </p:nvCxnSpPr>
        <p:spPr>
          <a:xfrm>
            <a:off x="4844872" y="3143952"/>
            <a:ext cx="255427" cy="652207"/>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7" name="Straight Arrow Connector 86"/>
          <p:cNvCxnSpPr/>
          <p:nvPr/>
        </p:nvCxnSpPr>
        <p:spPr>
          <a:xfrm flipV="1">
            <a:off x="5001830" y="3829153"/>
            <a:ext cx="364183" cy="707947"/>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88" name="Straight Arrow Connector 87"/>
          <p:cNvCxnSpPr/>
          <p:nvPr/>
        </p:nvCxnSpPr>
        <p:spPr>
          <a:xfrm flipV="1">
            <a:off x="5384455" y="2322820"/>
            <a:ext cx="677953" cy="1480117"/>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91" name="Straight Arrow Connector 90"/>
          <p:cNvCxnSpPr/>
          <p:nvPr/>
        </p:nvCxnSpPr>
        <p:spPr>
          <a:xfrm>
            <a:off x="5216932" y="3117994"/>
            <a:ext cx="733839" cy="709556"/>
          </a:xfrm>
          <a:prstGeom prst="straightConnector1">
            <a:avLst/>
          </a:prstGeom>
          <a:ln w="28575" cmpd="sng">
            <a:solidFill>
              <a:srgbClr val="FF66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2" name="Straight Arrow Connector 91"/>
          <p:cNvCxnSpPr/>
          <p:nvPr/>
        </p:nvCxnSpPr>
        <p:spPr>
          <a:xfrm>
            <a:off x="5201540" y="3130944"/>
            <a:ext cx="845258" cy="1458815"/>
          </a:xfrm>
          <a:prstGeom prst="straightConnector1">
            <a:avLst/>
          </a:prstGeom>
          <a:ln w="28575" cmpd="sng">
            <a:solidFill>
              <a:srgbClr val="FF6600"/>
            </a:solidFill>
            <a:tailEnd type="triangle" w="lg" len="lg"/>
          </a:ln>
        </p:spPr>
        <p:style>
          <a:lnRef idx="1">
            <a:schemeClr val="accent1"/>
          </a:lnRef>
          <a:fillRef idx="0">
            <a:schemeClr val="accent1"/>
          </a:fillRef>
          <a:effectRef idx="0">
            <a:schemeClr val="accent1"/>
          </a:effectRef>
          <a:fontRef idx="minor">
            <a:schemeClr val="tx1"/>
          </a:fontRef>
        </p:style>
      </p:cxnSp>
      <p:cxnSp>
        <p:nvCxnSpPr>
          <p:cNvPr id="95" name="Straight Arrow Connector 94"/>
          <p:cNvCxnSpPr/>
          <p:nvPr/>
        </p:nvCxnSpPr>
        <p:spPr>
          <a:xfrm flipV="1">
            <a:off x="5985457" y="3113722"/>
            <a:ext cx="364183" cy="707947"/>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96" name="Straight Arrow Connector 95"/>
          <p:cNvCxnSpPr/>
          <p:nvPr/>
        </p:nvCxnSpPr>
        <p:spPr>
          <a:xfrm flipV="1">
            <a:off x="6069522" y="3148726"/>
            <a:ext cx="579288" cy="1413889"/>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1" name="Straight Arrow Connector 100"/>
          <p:cNvCxnSpPr/>
          <p:nvPr/>
        </p:nvCxnSpPr>
        <p:spPr>
          <a:xfrm flipV="1">
            <a:off x="6676526" y="2358266"/>
            <a:ext cx="240013" cy="712999"/>
          </a:xfrm>
          <a:prstGeom prst="straightConnector1">
            <a:avLst/>
          </a:prstGeom>
          <a:ln w="28575" cmpd="sng">
            <a:solidFill>
              <a:srgbClr val="FF6600"/>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03" name="Straight Connector 102"/>
          <p:cNvCxnSpPr/>
          <p:nvPr/>
        </p:nvCxnSpPr>
        <p:spPr>
          <a:xfrm flipH="1">
            <a:off x="7547522" y="1790852"/>
            <a:ext cx="0" cy="3564523"/>
          </a:xfrm>
          <a:prstGeom prst="line">
            <a:avLst/>
          </a:prstGeom>
          <a:ln w="28575" cmpd="sng">
            <a:solidFill>
              <a:schemeClr val="tx1"/>
            </a:solidFill>
            <a:prstDash val="dash"/>
          </a:ln>
        </p:spPr>
        <p:style>
          <a:lnRef idx="1">
            <a:schemeClr val="accent1"/>
          </a:lnRef>
          <a:fillRef idx="0">
            <a:schemeClr val="accent1"/>
          </a:fillRef>
          <a:effectRef idx="0">
            <a:schemeClr val="accent1"/>
          </a:effectRef>
          <a:fontRef idx="minor">
            <a:schemeClr val="tx1"/>
          </a:fontRef>
        </p:style>
      </p:cxnSp>
      <p:sp>
        <p:nvSpPr>
          <p:cNvPr id="114" name="TextBox 113"/>
          <p:cNvSpPr txBox="1"/>
          <p:nvPr/>
        </p:nvSpPr>
        <p:spPr>
          <a:xfrm>
            <a:off x="5307367" y="4891428"/>
            <a:ext cx="990676" cy="400110"/>
          </a:xfrm>
          <a:prstGeom prst="rect">
            <a:avLst/>
          </a:prstGeom>
          <a:noFill/>
        </p:spPr>
        <p:txBody>
          <a:bodyPr wrap="none" rtlCol="0">
            <a:spAutoFit/>
          </a:bodyPr>
          <a:lstStyle/>
          <a:p>
            <a:pPr algn="ctr"/>
            <a:r>
              <a:rPr lang="en-US" altLang="zh-CN" sz="2000" dirty="0">
                <a:solidFill>
                  <a:srgbClr val="FF6600"/>
                </a:solidFill>
              </a:rPr>
              <a:t>Phase</a:t>
            </a:r>
            <a:r>
              <a:rPr lang="zh-CN" altLang="en-US" sz="2000" dirty="0">
                <a:solidFill>
                  <a:srgbClr val="FF6600"/>
                </a:solidFill>
              </a:rPr>
              <a:t> </a:t>
            </a:r>
            <a:r>
              <a:rPr lang="en-US" altLang="zh-CN" sz="2000" dirty="0">
                <a:solidFill>
                  <a:srgbClr val="FF6600"/>
                </a:solidFill>
              </a:rPr>
              <a:t>2</a:t>
            </a:r>
            <a:endParaRPr lang="en-US" sz="2000" dirty="0">
              <a:solidFill>
                <a:srgbClr val="FF6600"/>
              </a:solidFill>
            </a:endParaRPr>
          </a:p>
        </p:txBody>
      </p:sp>
      <p:cxnSp>
        <p:nvCxnSpPr>
          <p:cNvPr id="116" name="Straight Arrow Connector 115"/>
          <p:cNvCxnSpPr/>
          <p:nvPr/>
        </p:nvCxnSpPr>
        <p:spPr>
          <a:xfrm>
            <a:off x="7571886" y="2388797"/>
            <a:ext cx="260233" cy="1439097"/>
          </a:xfrm>
          <a:prstGeom prst="straightConnector1">
            <a:avLst/>
          </a:prstGeom>
          <a:ln w="28575" cmpd="sng">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cxnSp>
        <p:nvCxnSpPr>
          <p:cNvPr id="117" name="Straight Arrow Connector 116"/>
          <p:cNvCxnSpPr/>
          <p:nvPr/>
        </p:nvCxnSpPr>
        <p:spPr>
          <a:xfrm>
            <a:off x="7570435" y="2368306"/>
            <a:ext cx="324679" cy="749687"/>
          </a:xfrm>
          <a:prstGeom prst="straightConnector1">
            <a:avLst/>
          </a:prstGeom>
          <a:ln w="28575" cmpd="sng">
            <a:solidFill>
              <a:schemeClr val="accent6"/>
            </a:solidFill>
            <a:prstDash val="dash"/>
            <a:tailEnd type="triangle" w="lg" len="lg"/>
          </a:ln>
        </p:spPr>
        <p:style>
          <a:lnRef idx="1">
            <a:schemeClr val="accent1"/>
          </a:lnRef>
          <a:fillRef idx="0">
            <a:schemeClr val="accent1"/>
          </a:fillRef>
          <a:effectRef idx="0">
            <a:schemeClr val="accent1"/>
          </a:effectRef>
          <a:fontRef idx="minor">
            <a:schemeClr val="tx1"/>
          </a:fontRef>
        </p:style>
      </p:cxnSp>
      <p:sp>
        <p:nvSpPr>
          <p:cNvPr id="120" name="TextBox 119"/>
          <p:cNvSpPr txBox="1"/>
          <p:nvPr/>
        </p:nvSpPr>
        <p:spPr>
          <a:xfrm>
            <a:off x="7727956" y="4889072"/>
            <a:ext cx="1044304" cy="400110"/>
          </a:xfrm>
          <a:prstGeom prst="rect">
            <a:avLst/>
          </a:prstGeom>
          <a:noFill/>
        </p:spPr>
        <p:txBody>
          <a:bodyPr wrap="square" rtlCol="0">
            <a:spAutoFit/>
          </a:bodyPr>
          <a:lstStyle/>
          <a:p>
            <a:r>
              <a:rPr lang="en-US" altLang="zh-CN" sz="2000" dirty="0">
                <a:solidFill>
                  <a:schemeClr val="accent6"/>
                </a:solidFill>
              </a:rPr>
              <a:t>Phase</a:t>
            </a:r>
            <a:r>
              <a:rPr lang="zh-CN" altLang="en-US" sz="2000" dirty="0">
                <a:solidFill>
                  <a:schemeClr val="accent6"/>
                </a:solidFill>
              </a:rPr>
              <a:t> </a:t>
            </a:r>
            <a:r>
              <a:rPr lang="en-US" altLang="zh-CN" sz="2000" dirty="0">
                <a:solidFill>
                  <a:schemeClr val="accent6"/>
                </a:solidFill>
              </a:rPr>
              <a:t>3</a:t>
            </a:r>
            <a:endParaRPr lang="en-US" sz="2000" dirty="0">
              <a:solidFill>
                <a:schemeClr val="accent6"/>
              </a:solidFill>
            </a:endParaRPr>
          </a:p>
        </p:txBody>
      </p:sp>
      <p:sp>
        <p:nvSpPr>
          <p:cNvPr id="4" name="Rectangle 3"/>
          <p:cNvSpPr/>
          <p:nvPr/>
        </p:nvSpPr>
        <p:spPr>
          <a:xfrm>
            <a:off x="1433985" y="2048485"/>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Oval 8"/>
          <p:cNvSpPr/>
          <p:nvPr/>
        </p:nvSpPr>
        <p:spPr>
          <a:xfrm>
            <a:off x="1887558" y="2017125"/>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7" name="Rectangle 46"/>
          <p:cNvSpPr/>
          <p:nvPr/>
        </p:nvSpPr>
        <p:spPr>
          <a:xfrm>
            <a:off x="1433984" y="2368306"/>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8" name="Oval 47"/>
          <p:cNvSpPr/>
          <p:nvPr/>
        </p:nvSpPr>
        <p:spPr>
          <a:xfrm>
            <a:off x="1887558" y="2370660"/>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53" name="Rectangle 52"/>
          <p:cNvSpPr/>
          <p:nvPr/>
        </p:nvSpPr>
        <p:spPr>
          <a:xfrm>
            <a:off x="1636762" y="3659030"/>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7" name="Oval 56"/>
          <p:cNvSpPr/>
          <p:nvPr/>
        </p:nvSpPr>
        <p:spPr>
          <a:xfrm>
            <a:off x="1636762" y="2880056"/>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8" name="Oval 57"/>
          <p:cNvSpPr/>
          <p:nvPr/>
        </p:nvSpPr>
        <p:spPr>
          <a:xfrm>
            <a:off x="3017063" y="2741973"/>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59" name="Oval 58"/>
          <p:cNvSpPr/>
          <p:nvPr/>
        </p:nvSpPr>
        <p:spPr>
          <a:xfrm>
            <a:off x="2494263" y="2341488"/>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60" name="Rectangle 59"/>
          <p:cNvSpPr/>
          <p:nvPr/>
        </p:nvSpPr>
        <p:spPr>
          <a:xfrm>
            <a:off x="2513806" y="2346684"/>
            <a:ext cx="291527" cy="291527"/>
          </a:xfrm>
          <a:prstGeom prst="rect">
            <a:avLst/>
          </a:prstGeom>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62" name="Rectangle 61"/>
          <p:cNvSpPr/>
          <p:nvPr/>
        </p:nvSpPr>
        <p:spPr>
          <a:xfrm>
            <a:off x="3063392" y="3488171"/>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3" name="Rectangle 62"/>
          <p:cNvSpPr/>
          <p:nvPr/>
        </p:nvSpPr>
        <p:spPr>
          <a:xfrm>
            <a:off x="3804860" y="2075867"/>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7" name="Oval 66"/>
          <p:cNvSpPr/>
          <p:nvPr/>
        </p:nvSpPr>
        <p:spPr>
          <a:xfrm>
            <a:off x="4085975" y="2044507"/>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8" name="Rectangle 67"/>
          <p:cNvSpPr/>
          <p:nvPr/>
        </p:nvSpPr>
        <p:spPr>
          <a:xfrm>
            <a:off x="3804859" y="2395688"/>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69" name="Oval 68"/>
          <p:cNvSpPr/>
          <p:nvPr/>
        </p:nvSpPr>
        <p:spPr>
          <a:xfrm>
            <a:off x="4085975" y="2398042"/>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0" name="Rectangle 69"/>
          <p:cNvSpPr/>
          <p:nvPr/>
        </p:nvSpPr>
        <p:spPr>
          <a:xfrm>
            <a:off x="4274537" y="381592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1" name="Rectangle 70"/>
          <p:cNvSpPr/>
          <p:nvPr/>
        </p:nvSpPr>
        <p:spPr>
          <a:xfrm>
            <a:off x="4300924" y="3796158"/>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4" name="Oval 73"/>
          <p:cNvSpPr/>
          <p:nvPr/>
        </p:nvSpPr>
        <p:spPr>
          <a:xfrm>
            <a:off x="5057150" y="3021854"/>
            <a:ext cx="337013" cy="337013"/>
          </a:xfrm>
          <a:prstGeom prst="ellipse">
            <a:avLst/>
          </a:prstGeom>
          <a:solidFill>
            <a:srgbClr val="5AA2AE"/>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6" name="Oval 75"/>
          <p:cNvSpPr/>
          <p:nvPr/>
        </p:nvSpPr>
        <p:spPr>
          <a:xfrm>
            <a:off x="5048425" y="3021854"/>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77" name="Rectangle 76"/>
          <p:cNvSpPr/>
          <p:nvPr/>
        </p:nvSpPr>
        <p:spPr>
          <a:xfrm>
            <a:off x="6929394" y="2025642"/>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79" name="Oval 78"/>
          <p:cNvSpPr/>
          <p:nvPr/>
        </p:nvSpPr>
        <p:spPr>
          <a:xfrm>
            <a:off x="7210509" y="1994282"/>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1" name="Rectangle 80"/>
          <p:cNvSpPr/>
          <p:nvPr/>
        </p:nvSpPr>
        <p:spPr>
          <a:xfrm>
            <a:off x="6929393" y="2345463"/>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2" name="Oval 81"/>
          <p:cNvSpPr/>
          <p:nvPr/>
        </p:nvSpPr>
        <p:spPr>
          <a:xfrm>
            <a:off x="7210509" y="2347817"/>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3" name="Oval 82"/>
          <p:cNvSpPr/>
          <p:nvPr/>
        </p:nvSpPr>
        <p:spPr>
          <a:xfrm>
            <a:off x="7176326" y="2717729"/>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5" name="Rectangle 84"/>
          <p:cNvSpPr/>
          <p:nvPr/>
        </p:nvSpPr>
        <p:spPr>
          <a:xfrm>
            <a:off x="6884799" y="453060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86" name="Oval 85"/>
          <p:cNvSpPr/>
          <p:nvPr/>
        </p:nvSpPr>
        <p:spPr>
          <a:xfrm>
            <a:off x="7165915" y="4532954"/>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89" name="Rectangle 88"/>
          <p:cNvSpPr/>
          <p:nvPr/>
        </p:nvSpPr>
        <p:spPr>
          <a:xfrm>
            <a:off x="6915322" y="3495419"/>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0" name="Rectangle 89"/>
          <p:cNvSpPr/>
          <p:nvPr/>
        </p:nvSpPr>
        <p:spPr>
          <a:xfrm>
            <a:off x="6915321" y="381524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3" name="Oval 92"/>
          <p:cNvSpPr/>
          <p:nvPr/>
        </p:nvSpPr>
        <p:spPr>
          <a:xfrm>
            <a:off x="7196437" y="3817594"/>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98" name="Oval 97"/>
          <p:cNvSpPr/>
          <p:nvPr/>
        </p:nvSpPr>
        <p:spPr>
          <a:xfrm>
            <a:off x="3807122" y="2754971"/>
            <a:ext cx="337855" cy="337855"/>
          </a:xfrm>
          <a:prstGeom prst="ellipse">
            <a:avLst/>
          </a:prstGeom>
          <a:solidFill>
            <a:srgbClr val="59595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9" name="Oval 98"/>
          <p:cNvSpPr/>
          <p:nvPr/>
        </p:nvSpPr>
        <p:spPr>
          <a:xfrm>
            <a:off x="3807122" y="3108506"/>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0" name="Rectangle 99"/>
          <p:cNvSpPr/>
          <p:nvPr/>
        </p:nvSpPr>
        <p:spPr>
          <a:xfrm>
            <a:off x="3807122" y="3544879"/>
            <a:ext cx="291526" cy="291526"/>
          </a:xfrm>
          <a:prstGeom prst="rect">
            <a:avLst/>
          </a:prstGeom>
          <a:solidFill>
            <a:schemeClr val="tx1">
              <a:lumMod val="65000"/>
              <a:lumOff val="35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2" name="Rectangle 101"/>
          <p:cNvSpPr/>
          <p:nvPr/>
        </p:nvSpPr>
        <p:spPr>
          <a:xfrm>
            <a:off x="3807121" y="386470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4" name="Rectangle 103"/>
          <p:cNvSpPr/>
          <p:nvPr/>
        </p:nvSpPr>
        <p:spPr>
          <a:xfrm>
            <a:off x="6896052" y="305323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5" name="Oval 104"/>
          <p:cNvSpPr/>
          <p:nvPr/>
        </p:nvSpPr>
        <p:spPr>
          <a:xfrm>
            <a:off x="7177168" y="3055584"/>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6" name="Rectangle 105"/>
          <p:cNvSpPr/>
          <p:nvPr/>
        </p:nvSpPr>
        <p:spPr>
          <a:xfrm>
            <a:off x="7874143" y="2205285"/>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7" name="Oval 106"/>
          <p:cNvSpPr/>
          <p:nvPr/>
        </p:nvSpPr>
        <p:spPr>
          <a:xfrm>
            <a:off x="8155259" y="2207639"/>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08" name="Rectangle 107"/>
          <p:cNvSpPr/>
          <p:nvPr/>
        </p:nvSpPr>
        <p:spPr>
          <a:xfrm>
            <a:off x="7874143" y="2923426"/>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09" name="Oval 108"/>
          <p:cNvSpPr/>
          <p:nvPr/>
        </p:nvSpPr>
        <p:spPr>
          <a:xfrm>
            <a:off x="8155259" y="2925780"/>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0" name="Rectangle 109"/>
          <p:cNvSpPr/>
          <p:nvPr/>
        </p:nvSpPr>
        <p:spPr>
          <a:xfrm>
            <a:off x="7874143" y="3604704"/>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1" name="Oval 110"/>
          <p:cNvSpPr/>
          <p:nvPr/>
        </p:nvSpPr>
        <p:spPr>
          <a:xfrm>
            <a:off x="8155259" y="3607058"/>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12" name="Rectangle 111"/>
          <p:cNvSpPr/>
          <p:nvPr/>
        </p:nvSpPr>
        <p:spPr>
          <a:xfrm>
            <a:off x="7849463" y="4380400"/>
            <a:ext cx="291527" cy="291527"/>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113" name="Oval 112"/>
          <p:cNvSpPr/>
          <p:nvPr/>
        </p:nvSpPr>
        <p:spPr>
          <a:xfrm>
            <a:off x="8130579" y="4382754"/>
            <a:ext cx="337013" cy="337013"/>
          </a:xfrm>
          <a:prstGeom prst="ellipse">
            <a:avLst/>
          </a:prstGeom>
          <a:ln/>
        </p:spPr>
        <p:style>
          <a:lnRef idx="0">
            <a:schemeClr val="accent6"/>
          </a:lnRef>
          <a:fillRef idx="3">
            <a:schemeClr val="accent6"/>
          </a:fillRef>
          <a:effectRef idx="3">
            <a:schemeClr val="accent6"/>
          </a:effectRef>
          <a:fontRef idx="minor">
            <a:schemeClr val="lt1"/>
          </a:fontRef>
        </p:style>
        <p:txBody>
          <a:bodyPr rtlCol="0" anchor="ctr"/>
          <a:lstStyle/>
          <a:p>
            <a:pPr algn="ctr"/>
            <a:endParaRPr lang="en-US"/>
          </a:p>
        </p:txBody>
      </p:sp>
      <p:sp>
        <p:nvSpPr>
          <p:cNvPr id="18" name="Title 17"/>
          <p:cNvSpPr>
            <a:spLocks noGrp="1"/>
          </p:cNvSpPr>
          <p:nvPr>
            <p:ph type="title"/>
          </p:nvPr>
        </p:nvSpPr>
        <p:spPr/>
        <p:txBody>
          <a:bodyPr/>
          <a:lstStyle/>
          <a:p>
            <a:pPr algn="ctr"/>
            <a:r>
              <a:rPr lang="en-US" b="1" dirty="0" smtClean="0">
                <a:solidFill>
                  <a:srgbClr val="C00000"/>
                </a:solidFill>
              </a:rPr>
              <a:t>MRMW Data Commit Process</a:t>
            </a:r>
            <a:endParaRPr lang="en-US" b="1" dirty="0">
              <a:solidFill>
                <a:srgbClr val="C00000"/>
              </a:solidFill>
            </a:endParaRPr>
          </a:p>
        </p:txBody>
      </p:sp>
      <p:sp>
        <p:nvSpPr>
          <p:cNvPr id="2" name="Date Placeholder 1"/>
          <p:cNvSpPr>
            <a:spLocks noGrp="1"/>
          </p:cNvSpPr>
          <p:nvPr>
            <p:ph type="dt" sz="half" idx="10"/>
          </p:nvPr>
        </p:nvSpPr>
        <p:spPr/>
        <p:txBody>
          <a:bodyPr/>
          <a:lstStyle/>
          <a:p>
            <a:fld id="{11E57F89-B2AF-5440-82D1-1399B6C608CA}" type="datetime1">
              <a:rPr lang="en-US" smtClean="0"/>
              <a:t>10/9/17</a:t>
            </a:fld>
            <a:endParaRPr lang="en-US"/>
          </a:p>
        </p:txBody>
      </p:sp>
      <p:sp>
        <p:nvSpPr>
          <p:cNvPr id="3" name="Slide Number Placeholder 2"/>
          <p:cNvSpPr>
            <a:spLocks noGrp="1"/>
          </p:cNvSpPr>
          <p:nvPr>
            <p:ph type="sldNum" sz="quarter" idx="12"/>
          </p:nvPr>
        </p:nvSpPr>
        <p:spPr/>
        <p:txBody>
          <a:bodyPr/>
          <a:lstStyle/>
          <a:p>
            <a:fld id="{69F2510E-5755-9644-A5D2-B10DD538C5A3}" type="slidenum">
              <a:rPr lang="en-US" smtClean="0"/>
              <a:t>31</a:t>
            </a:fld>
            <a:endParaRPr lang="en-US"/>
          </a:p>
        </p:txBody>
      </p:sp>
    </p:spTree>
    <p:extLst>
      <p:ext uri="{BB962C8B-B14F-4D97-AF65-F5344CB8AC3E}">
        <p14:creationId xmlns:p14="http://schemas.microsoft.com/office/powerpoint/2010/main" val="1500524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57"/>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5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1" nodeType="clickEffect">
                                  <p:stCondLst>
                                    <p:cond delay="0"/>
                                  </p:stCondLst>
                                  <p:childTnLst>
                                    <p:set>
                                      <p:cBhvr>
                                        <p:cTn id="26" dur="1" fill="hold">
                                          <p:stCondLst>
                                            <p:cond delay="0"/>
                                          </p:stCondLst>
                                        </p:cTn>
                                        <p:tgtEl>
                                          <p:spTgt spid="5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childTnLst>
                                </p:cTn>
                              </p:par>
                              <p:par>
                                <p:cTn id="29" presetID="0" presetClass="path" presetSubtype="0" accel="50000" decel="50000" fill="hold" grpId="0" nodeType="withEffect">
                                  <p:stCondLst>
                                    <p:cond delay="0"/>
                                  </p:stCondLst>
                                  <p:childTnLst>
                                    <p:animMotion origin="layout" path="M -0.00018 0.00533 L 0.05833 0.11042 " pathEditMode="relative" rAng="0" ptsTypes="AA">
                                      <p:cBhvr>
                                        <p:cTn id="30" dur="500" fill="hold"/>
                                        <p:tgtEl>
                                          <p:spTgt spid="59"/>
                                        </p:tgtEl>
                                        <p:attrNameLst>
                                          <p:attrName>ppt_x</p:attrName>
                                          <p:attrName>ppt_y</p:attrName>
                                        </p:attrNameLst>
                                      </p:cBhvr>
                                      <p:rCtr x="2917" y="5255"/>
                                    </p:animMotion>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5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60"/>
                                        </p:tgtEl>
                                        <p:attrNameLst>
                                          <p:attrName>style.visibility</p:attrName>
                                        </p:attrNameLst>
                                      </p:cBhvr>
                                      <p:to>
                                        <p:strVal val="visible"/>
                                      </p:to>
                                    </p:set>
                                  </p:childTnLst>
                                </p:cTn>
                              </p:par>
                              <p:par>
                                <p:cTn id="38" presetID="1" presetClass="entr" presetSubtype="0" fill="hold" nodeType="withEffect">
                                  <p:stCondLst>
                                    <p:cond delay="0"/>
                                  </p:stCondLst>
                                  <p:childTnLst>
                                    <p:set>
                                      <p:cBhvr>
                                        <p:cTn id="39" dur="1" fill="hold">
                                          <p:stCondLst>
                                            <p:cond delay="0"/>
                                          </p:stCondLst>
                                        </p:cTn>
                                        <p:tgtEl>
                                          <p:spTgt spid="43"/>
                                        </p:tgtEl>
                                        <p:attrNameLst>
                                          <p:attrName>style.visibility</p:attrName>
                                        </p:attrNameLst>
                                      </p:cBhvr>
                                      <p:to>
                                        <p:strVal val="visible"/>
                                      </p:to>
                                    </p:set>
                                  </p:childTnLst>
                                </p:cTn>
                              </p:par>
                              <p:par>
                                <p:cTn id="40" presetID="0" presetClass="path" presetSubtype="0" accel="50000" decel="50000" fill="hold" grpId="1" nodeType="withEffect">
                                  <p:stCondLst>
                                    <p:cond delay="0"/>
                                  </p:stCondLst>
                                  <p:childTnLst>
                                    <p:animMotion origin="layout" path="M 0.00139 0.00555 L 0.06007 0.21828 " pathEditMode="relative" rAng="0" ptsTypes="AA">
                                      <p:cBhvr>
                                        <p:cTn id="41" dur="500" fill="hold"/>
                                        <p:tgtEl>
                                          <p:spTgt spid="60"/>
                                        </p:tgtEl>
                                        <p:attrNameLst>
                                          <p:attrName>ppt_x</p:attrName>
                                          <p:attrName>ppt_y</p:attrName>
                                        </p:attrNameLst>
                                      </p:cBhvr>
                                      <p:rCtr x="2934" y="10625"/>
                                    </p:animMotion>
                                  </p:childTnLst>
                                </p:cTn>
                              </p:par>
                            </p:childTnLst>
                          </p:cTn>
                        </p:par>
                        <p:par>
                          <p:cTn id="42" fill="hold">
                            <p:stCondLst>
                              <p:cond delay="500"/>
                            </p:stCondLst>
                            <p:childTnLst>
                              <p:par>
                                <p:cTn id="43" presetID="1" presetClass="entr" presetSubtype="0" fill="hold" grpId="0" nodeType="afterEffect">
                                  <p:stCondLst>
                                    <p:cond delay="0"/>
                                  </p:stCondLst>
                                  <p:childTnLst>
                                    <p:set>
                                      <p:cBhvr>
                                        <p:cTn id="44" dur="1" fill="hold">
                                          <p:stCondLst>
                                            <p:cond delay="0"/>
                                          </p:stCondLst>
                                        </p:cTn>
                                        <p:tgtEl>
                                          <p:spTgt spid="62"/>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54"/>
                                        </p:tgtEl>
                                        <p:attrNameLst>
                                          <p:attrName>style.visibility</p:attrName>
                                        </p:attrNameLst>
                                      </p:cBhvr>
                                      <p:to>
                                        <p:strVal val="visible"/>
                                      </p:to>
                                    </p:set>
                                  </p:childTnLst>
                                </p:cTn>
                              </p:par>
                              <p:par>
                                <p:cTn id="49" presetID="1" presetClass="entr" presetSubtype="0" fill="hold" nodeType="withEffect">
                                  <p:stCondLst>
                                    <p:cond delay="0"/>
                                  </p:stCondLst>
                                  <p:childTnLst>
                                    <p:set>
                                      <p:cBhvr>
                                        <p:cTn id="50" dur="1" fill="hold">
                                          <p:stCondLst>
                                            <p:cond delay="0"/>
                                          </p:stCondLst>
                                        </p:cTn>
                                        <p:tgtEl>
                                          <p:spTgt spid="51"/>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63"/>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6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67"/>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69"/>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9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9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10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102"/>
                                        </p:tgtEl>
                                        <p:attrNameLst>
                                          <p:attrName>style.visibility</p:attrName>
                                        </p:attrNameLst>
                                      </p:cBhvr>
                                      <p:to>
                                        <p:strVal val="visible"/>
                                      </p:to>
                                    </p:set>
                                  </p:childTnLst>
                                </p:cTn>
                              </p:par>
                            </p:childTnLst>
                          </p:cTn>
                        </p:par>
                      </p:childTnLst>
                    </p:cTn>
                  </p:par>
                  <p:par>
                    <p:cTn id="69" fill="hold">
                      <p:stCondLst>
                        <p:cond delay="indefinite"/>
                      </p:stCondLst>
                      <p:childTnLst>
                        <p:par>
                          <p:cTn id="70" fill="hold">
                            <p:stCondLst>
                              <p:cond delay="0"/>
                            </p:stCondLst>
                            <p:childTnLst>
                              <p:par>
                                <p:cTn id="71" presetID="1" presetClass="entr" presetSubtype="0" fill="hold" nodeType="clickEffect">
                                  <p:stCondLst>
                                    <p:cond delay="0"/>
                                  </p:stCondLst>
                                  <p:childTnLst>
                                    <p:set>
                                      <p:cBhvr>
                                        <p:cTn id="72" dur="1" fill="hold">
                                          <p:stCondLst>
                                            <p:cond delay="0"/>
                                          </p:stCondLst>
                                        </p:cTn>
                                        <p:tgtEl>
                                          <p:spTgt spid="73"/>
                                        </p:tgtEl>
                                        <p:attrNameLst>
                                          <p:attrName>style.visibility</p:attrName>
                                        </p:attrNameLst>
                                      </p:cBhvr>
                                      <p:to>
                                        <p:strVal val="visible"/>
                                      </p:to>
                                    </p:set>
                                  </p:childTnLst>
                                </p:cTn>
                              </p:par>
                            </p:childTnLst>
                          </p:cTn>
                        </p:par>
                      </p:childTnLst>
                    </p:cTn>
                  </p:par>
                  <p:par>
                    <p:cTn id="73" fill="hold">
                      <p:stCondLst>
                        <p:cond delay="indefinite"/>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8"/>
                                        </p:tgtEl>
                                        <p:attrNameLst>
                                          <p:attrName>style.visibility</p:attrName>
                                        </p:attrNameLst>
                                      </p:cBhvr>
                                      <p:to>
                                        <p:strVal val="visible"/>
                                      </p:to>
                                    </p:set>
                                  </p:childTnLst>
                                </p:cTn>
                              </p:par>
                              <p:par>
                                <p:cTn id="77" presetID="1" presetClass="entr" presetSubtype="0" fill="hold" nodeType="withEffect">
                                  <p:stCondLst>
                                    <p:cond delay="0"/>
                                  </p:stCondLst>
                                  <p:childTnLst>
                                    <p:set>
                                      <p:cBhvr>
                                        <p:cTn id="78" dur="1" fill="hold">
                                          <p:stCondLst>
                                            <p:cond delay="0"/>
                                          </p:stCondLst>
                                        </p:cTn>
                                        <p:tgtEl>
                                          <p:spTgt spid="80"/>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71"/>
                                        </p:tgtEl>
                                        <p:attrNameLst>
                                          <p:attrName>style.visibility</p:attrName>
                                        </p:attrNameLst>
                                      </p:cBhvr>
                                      <p:to>
                                        <p:strVal val="visible"/>
                                      </p:to>
                                    </p:set>
                                  </p:childTnLst>
                                </p:cTn>
                              </p:par>
                              <p:par>
                                <p:cTn id="81" presetID="1" presetClass="entr" presetSubtype="0" fill="hold" grpId="0" nodeType="withEffect">
                                  <p:stCondLst>
                                    <p:cond delay="0"/>
                                  </p:stCondLst>
                                  <p:childTnLst>
                                    <p:set>
                                      <p:cBhvr>
                                        <p:cTn id="82" dur="1" fill="hold">
                                          <p:stCondLst>
                                            <p:cond delay="0"/>
                                          </p:stCondLst>
                                        </p:cTn>
                                        <p:tgtEl>
                                          <p:spTgt spid="70"/>
                                        </p:tgtEl>
                                        <p:attrNameLst>
                                          <p:attrName>style.visibility</p:attrName>
                                        </p:attrNameLst>
                                      </p:cBhvr>
                                      <p:to>
                                        <p:strVal val="visible"/>
                                      </p:to>
                                    </p:set>
                                  </p:childTnLst>
                                </p:cTn>
                              </p:par>
                              <p:par>
                                <p:cTn id="83" presetID="0" presetClass="path" presetSubtype="0" accel="50000" decel="50000" fill="hold" grpId="1" nodeType="withEffect">
                                  <p:stCondLst>
                                    <p:cond delay="0"/>
                                  </p:stCondLst>
                                  <p:childTnLst>
                                    <p:animMotion origin="layout" path="M -1.2157E-6 -1.557E-6 L 0.06183 -0.10936 " pathEditMode="relative" rAng="0" ptsTypes="AA">
                                      <p:cBhvr>
                                        <p:cTn id="84" dur="500" fill="hold"/>
                                        <p:tgtEl>
                                          <p:spTgt spid="70"/>
                                        </p:tgtEl>
                                        <p:attrNameLst>
                                          <p:attrName>ppt_x</p:attrName>
                                          <p:attrName>ppt_y</p:attrName>
                                        </p:attrNameLst>
                                      </p:cBhvr>
                                      <p:rCtr x="3091" y="-5468"/>
                                    </p:animMotion>
                                  </p:childTnLst>
                                </p:cTn>
                              </p:par>
                              <p:par>
                                <p:cTn id="85" presetID="0" presetClass="path" presetSubtype="0" accel="50000" decel="50000" fill="hold" grpId="1" nodeType="withEffect">
                                  <p:stCondLst>
                                    <p:cond delay="0"/>
                                  </p:stCondLst>
                                  <p:childTnLst>
                                    <p:animMotion origin="layout" path="M -3.62973E-6 -1.20482E-6 L 0.05905 0.11006 " pathEditMode="relative" rAng="0" ptsTypes="AA">
                                      <p:cBhvr>
                                        <p:cTn id="86" dur="500" fill="hold"/>
                                        <p:tgtEl>
                                          <p:spTgt spid="71"/>
                                        </p:tgtEl>
                                        <p:attrNameLst>
                                          <p:attrName>ppt_x</p:attrName>
                                          <p:attrName>ppt_y</p:attrName>
                                        </p:attrNameLst>
                                      </p:cBhvr>
                                      <p:rCtr x="2952" y="5491"/>
                                    </p:animMotion>
                                  </p:childTnLst>
                                </p:cTn>
                              </p:par>
                            </p:childTnLst>
                          </p:cTn>
                        </p:par>
                      </p:childTnLst>
                    </p:cTn>
                  </p:par>
                  <p:par>
                    <p:cTn id="87" fill="hold">
                      <p:stCondLst>
                        <p:cond delay="indefinite"/>
                      </p:stCondLst>
                      <p:childTnLst>
                        <p:par>
                          <p:cTn id="88" fill="hold">
                            <p:stCondLst>
                              <p:cond delay="0"/>
                            </p:stCondLst>
                            <p:childTnLst>
                              <p:par>
                                <p:cTn id="89" presetID="1" presetClass="entr" presetSubtype="0" fill="hold" nodeType="clickEffect">
                                  <p:stCondLst>
                                    <p:cond delay="0"/>
                                  </p:stCondLst>
                                  <p:childTnLst>
                                    <p:set>
                                      <p:cBhvr>
                                        <p:cTn id="90" dur="1" fill="hold">
                                          <p:stCondLst>
                                            <p:cond delay="0"/>
                                          </p:stCondLst>
                                        </p:cTn>
                                        <p:tgtEl>
                                          <p:spTgt spid="84"/>
                                        </p:tgtEl>
                                        <p:attrNameLst>
                                          <p:attrName>style.visibility</p:attrName>
                                        </p:attrNameLst>
                                      </p:cBhvr>
                                      <p:to>
                                        <p:strVal val="visible"/>
                                      </p:to>
                                    </p:set>
                                  </p:childTnLst>
                                </p:cTn>
                              </p:par>
                              <p:par>
                                <p:cTn id="91" presetID="1" presetClass="entr" presetSubtype="0" fill="hold" nodeType="withEffect">
                                  <p:stCondLst>
                                    <p:cond delay="0"/>
                                  </p:stCondLst>
                                  <p:childTnLst>
                                    <p:set>
                                      <p:cBhvr>
                                        <p:cTn id="92" dur="1" fill="hold">
                                          <p:stCondLst>
                                            <p:cond delay="0"/>
                                          </p:stCondLst>
                                        </p:cTn>
                                        <p:tgtEl>
                                          <p:spTgt spid="87"/>
                                        </p:tgtEl>
                                        <p:attrNameLst>
                                          <p:attrName>style.visibility</p:attrName>
                                        </p:attrNameLst>
                                      </p:cBhvr>
                                      <p:to>
                                        <p:strVal val="visible"/>
                                      </p:to>
                                    </p:set>
                                  </p:childTnLst>
                                </p:cTn>
                              </p:par>
                            </p:childTnLst>
                          </p:cTn>
                        </p:par>
                      </p:childTnLst>
                    </p:cTn>
                  </p:par>
                  <p:par>
                    <p:cTn id="93" fill="hold">
                      <p:stCondLst>
                        <p:cond delay="indefinite"/>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8"/>
                                        </p:tgtEl>
                                        <p:attrNameLst>
                                          <p:attrName>style.visibility</p:attrName>
                                        </p:attrNameLst>
                                      </p:cBhvr>
                                      <p:to>
                                        <p:strVal val="visible"/>
                                      </p:to>
                                    </p:set>
                                  </p:childTnLst>
                                </p:cTn>
                              </p:par>
                            </p:childTnLst>
                          </p:cTn>
                        </p:par>
                      </p:childTnLst>
                    </p:cTn>
                  </p:par>
                  <p:par>
                    <p:cTn id="97" fill="hold">
                      <p:stCondLst>
                        <p:cond delay="indefinite"/>
                      </p:stCondLst>
                      <p:childTnLst>
                        <p:par>
                          <p:cTn id="98" fill="hold">
                            <p:stCondLst>
                              <p:cond delay="0"/>
                            </p:stCondLst>
                            <p:childTnLst>
                              <p:par>
                                <p:cTn id="99" presetID="1" presetClass="entr" presetSubtype="0" fill="hold" nodeType="clickEffect">
                                  <p:stCondLst>
                                    <p:cond delay="0"/>
                                  </p:stCondLst>
                                  <p:childTnLst>
                                    <p:set>
                                      <p:cBhvr>
                                        <p:cTn id="100" dur="1" fill="hold">
                                          <p:stCondLst>
                                            <p:cond delay="0"/>
                                          </p:stCondLst>
                                        </p:cTn>
                                        <p:tgtEl>
                                          <p:spTgt spid="75"/>
                                        </p:tgtEl>
                                        <p:attrNameLst>
                                          <p:attrName>style.visibility</p:attrName>
                                        </p:attrNameLst>
                                      </p:cBhvr>
                                      <p:to>
                                        <p:strVal val="visible"/>
                                      </p:to>
                                    </p:set>
                                  </p:childTnLst>
                                </p:cTn>
                              </p:par>
                            </p:childTnLst>
                          </p:cTn>
                        </p:par>
                      </p:childTnLst>
                    </p:cTn>
                  </p:par>
                  <p:par>
                    <p:cTn id="101" fill="hold">
                      <p:stCondLst>
                        <p:cond delay="indefinite"/>
                      </p:stCondLst>
                      <p:childTnLst>
                        <p:par>
                          <p:cTn id="102" fill="hold">
                            <p:stCondLst>
                              <p:cond delay="0"/>
                            </p:stCondLst>
                            <p:childTnLst>
                              <p:par>
                                <p:cTn id="103" presetID="1" presetClass="entr" presetSubtype="0" fill="hold" nodeType="clickEffect">
                                  <p:stCondLst>
                                    <p:cond delay="0"/>
                                  </p:stCondLst>
                                  <p:childTnLst>
                                    <p:set>
                                      <p:cBhvr>
                                        <p:cTn id="104" dur="1" fill="hold">
                                          <p:stCondLst>
                                            <p:cond delay="0"/>
                                          </p:stCondLst>
                                        </p:cTn>
                                        <p:tgtEl>
                                          <p:spTgt spid="92"/>
                                        </p:tgtEl>
                                        <p:attrNameLst>
                                          <p:attrName>style.visibility</p:attrName>
                                        </p:attrNameLst>
                                      </p:cBhvr>
                                      <p:to>
                                        <p:strVal val="visible"/>
                                      </p:to>
                                    </p:set>
                                  </p:childTnLst>
                                </p:cTn>
                              </p:par>
                              <p:par>
                                <p:cTn id="105" presetID="1" presetClass="entr" presetSubtype="0" fill="hold" nodeType="withEffect">
                                  <p:stCondLst>
                                    <p:cond delay="0"/>
                                  </p:stCondLst>
                                  <p:childTnLst>
                                    <p:set>
                                      <p:cBhvr>
                                        <p:cTn id="106" dur="1" fill="hold">
                                          <p:stCondLst>
                                            <p:cond delay="0"/>
                                          </p:stCondLst>
                                        </p:cTn>
                                        <p:tgtEl>
                                          <p:spTgt spid="91"/>
                                        </p:tgtEl>
                                        <p:attrNameLst>
                                          <p:attrName>style.visibility</p:attrName>
                                        </p:attrNameLst>
                                      </p:cBhvr>
                                      <p:to>
                                        <p:strVal val="visible"/>
                                      </p:to>
                                    </p:set>
                                  </p:childTnLst>
                                </p:cTn>
                              </p:par>
                              <p:par>
                                <p:cTn id="107" presetID="1" presetClass="entr" presetSubtype="0" fill="hold" grpId="0" nodeType="withEffect">
                                  <p:stCondLst>
                                    <p:cond delay="0"/>
                                  </p:stCondLst>
                                  <p:childTnLst>
                                    <p:set>
                                      <p:cBhvr>
                                        <p:cTn id="108" dur="1" fill="hold">
                                          <p:stCondLst>
                                            <p:cond delay="0"/>
                                          </p:stCondLst>
                                        </p:cTn>
                                        <p:tgtEl>
                                          <p:spTgt spid="74"/>
                                        </p:tgtEl>
                                        <p:attrNameLst>
                                          <p:attrName>style.visibility</p:attrName>
                                        </p:attrNameLst>
                                      </p:cBhvr>
                                      <p:to>
                                        <p:strVal val="visible"/>
                                      </p:to>
                                    </p:set>
                                  </p:childTnLst>
                                </p:cTn>
                              </p:par>
                              <p:par>
                                <p:cTn id="109" presetID="1" presetClass="entr" presetSubtype="0" fill="hold" grpId="0" nodeType="withEffect">
                                  <p:stCondLst>
                                    <p:cond delay="0"/>
                                  </p:stCondLst>
                                  <p:childTnLst>
                                    <p:set>
                                      <p:cBhvr>
                                        <p:cTn id="110" dur="1" fill="hold">
                                          <p:stCondLst>
                                            <p:cond delay="0"/>
                                          </p:stCondLst>
                                        </p:cTn>
                                        <p:tgtEl>
                                          <p:spTgt spid="76"/>
                                        </p:tgtEl>
                                        <p:attrNameLst>
                                          <p:attrName>style.visibility</p:attrName>
                                        </p:attrNameLst>
                                      </p:cBhvr>
                                      <p:to>
                                        <p:strVal val="visible"/>
                                      </p:to>
                                    </p:set>
                                  </p:childTnLst>
                                </p:cTn>
                              </p:par>
                              <p:par>
                                <p:cTn id="111" presetID="0" presetClass="path" presetSubtype="0" accel="50000" decel="50000" fill="hold" grpId="1" nodeType="withEffect">
                                  <p:stCondLst>
                                    <p:cond delay="0"/>
                                  </p:stCondLst>
                                  <p:childTnLst>
                                    <p:animMotion origin="layout" path="M 0 0 L 0.07885 0.10635 " pathEditMode="relative" ptsTypes="AA">
                                      <p:cBhvr>
                                        <p:cTn id="112" dur="500" fill="hold"/>
                                        <p:tgtEl>
                                          <p:spTgt spid="74"/>
                                        </p:tgtEl>
                                        <p:attrNameLst>
                                          <p:attrName>ppt_x</p:attrName>
                                          <p:attrName>ppt_y</p:attrName>
                                        </p:attrNameLst>
                                      </p:cBhvr>
                                    </p:animMotion>
                                  </p:childTnLst>
                                </p:cTn>
                              </p:par>
                              <p:par>
                                <p:cTn id="113" presetID="0" presetClass="path" presetSubtype="0" accel="50000" decel="50000" fill="hold" grpId="1" nodeType="withEffect">
                                  <p:stCondLst>
                                    <p:cond delay="0"/>
                                  </p:stCondLst>
                                  <p:childTnLst>
                                    <p:animMotion origin="layout" path="M 1.76103E-6 -1.038E-6 L 0.10542 0.21687 " pathEditMode="relative" rAng="0" ptsTypes="AA">
                                      <p:cBhvr>
                                        <p:cTn id="114" dur="500" fill="hold"/>
                                        <p:tgtEl>
                                          <p:spTgt spid="76"/>
                                        </p:tgtEl>
                                        <p:attrNameLst>
                                          <p:attrName>ppt_x</p:attrName>
                                          <p:attrName>ppt_y</p:attrName>
                                        </p:attrNameLst>
                                      </p:cBhvr>
                                      <p:rCtr x="5262" y="10843"/>
                                    </p:animMotion>
                                  </p:childTnLst>
                                </p:cTn>
                              </p:par>
                            </p:childTnLst>
                          </p:cTn>
                        </p:par>
                      </p:childTnLst>
                    </p:cTn>
                  </p:par>
                  <p:par>
                    <p:cTn id="115" fill="hold">
                      <p:stCondLst>
                        <p:cond delay="indefinite"/>
                      </p:stCondLst>
                      <p:childTnLst>
                        <p:par>
                          <p:cTn id="116" fill="hold">
                            <p:stCondLst>
                              <p:cond delay="0"/>
                            </p:stCondLst>
                            <p:childTnLst>
                              <p:par>
                                <p:cTn id="117" presetID="1" presetClass="entr" presetSubtype="0" fill="hold" nodeType="clickEffect">
                                  <p:stCondLst>
                                    <p:cond delay="0"/>
                                  </p:stCondLst>
                                  <p:childTnLst>
                                    <p:set>
                                      <p:cBhvr>
                                        <p:cTn id="118" dur="1" fill="hold">
                                          <p:stCondLst>
                                            <p:cond delay="0"/>
                                          </p:stCondLst>
                                        </p:cTn>
                                        <p:tgtEl>
                                          <p:spTgt spid="95"/>
                                        </p:tgtEl>
                                        <p:attrNameLst>
                                          <p:attrName>style.visibility</p:attrName>
                                        </p:attrNameLst>
                                      </p:cBhvr>
                                      <p:to>
                                        <p:strVal val="visible"/>
                                      </p:to>
                                    </p:set>
                                  </p:childTnLst>
                                </p:cTn>
                              </p:par>
                              <p:par>
                                <p:cTn id="119" presetID="1" presetClass="entr" presetSubtype="0" fill="hold" nodeType="withEffect">
                                  <p:stCondLst>
                                    <p:cond delay="0"/>
                                  </p:stCondLst>
                                  <p:childTnLst>
                                    <p:set>
                                      <p:cBhvr>
                                        <p:cTn id="120" dur="1" fill="hold">
                                          <p:stCondLst>
                                            <p:cond delay="0"/>
                                          </p:stCondLst>
                                        </p:cTn>
                                        <p:tgtEl>
                                          <p:spTgt spid="96"/>
                                        </p:tgtEl>
                                        <p:attrNameLst>
                                          <p:attrName>style.visibility</p:attrName>
                                        </p:attrNameLst>
                                      </p:cBhvr>
                                      <p:to>
                                        <p:strVal val="visible"/>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101"/>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grpId="0" nodeType="clickEffect">
                                  <p:stCondLst>
                                    <p:cond delay="0"/>
                                  </p:stCondLst>
                                  <p:childTnLst>
                                    <p:set>
                                      <p:cBhvr>
                                        <p:cTn id="128" dur="1" fill="hold">
                                          <p:stCondLst>
                                            <p:cond delay="0"/>
                                          </p:stCondLst>
                                        </p:cTn>
                                        <p:tgtEl>
                                          <p:spTgt spid="77"/>
                                        </p:tgtEl>
                                        <p:attrNameLst>
                                          <p:attrName>style.visibility</p:attrName>
                                        </p:attrNameLst>
                                      </p:cBhvr>
                                      <p:to>
                                        <p:strVal val="visible"/>
                                      </p:to>
                                    </p:set>
                                  </p:childTnLst>
                                </p:cTn>
                              </p:par>
                              <p:par>
                                <p:cTn id="129" presetID="1" presetClass="entr" presetSubtype="0" fill="hold" grpId="0" nodeType="withEffect">
                                  <p:stCondLst>
                                    <p:cond delay="0"/>
                                  </p:stCondLst>
                                  <p:childTnLst>
                                    <p:set>
                                      <p:cBhvr>
                                        <p:cTn id="130" dur="1" fill="hold">
                                          <p:stCondLst>
                                            <p:cond delay="0"/>
                                          </p:stCondLst>
                                        </p:cTn>
                                        <p:tgtEl>
                                          <p:spTgt spid="81"/>
                                        </p:tgtEl>
                                        <p:attrNameLst>
                                          <p:attrName>style.visibility</p:attrName>
                                        </p:attrNameLst>
                                      </p:cBhvr>
                                      <p:to>
                                        <p:strVal val="visible"/>
                                      </p:to>
                                    </p:set>
                                  </p:childTnLst>
                                </p:cTn>
                              </p:par>
                              <p:par>
                                <p:cTn id="131" presetID="1" presetClass="entr" presetSubtype="0" fill="hold" grpId="0" nodeType="withEffect">
                                  <p:stCondLst>
                                    <p:cond delay="0"/>
                                  </p:stCondLst>
                                  <p:childTnLst>
                                    <p:set>
                                      <p:cBhvr>
                                        <p:cTn id="132" dur="1" fill="hold">
                                          <p:stCondLst>
                                            <p:cond delay="0"/>
                                          </p:stCondLst>
                                        </p:cTn>
                                        <p:tgtEl>
                                          <p:spTgt spid="79"/>
                                        </p:tgtEl>
                                        <p:attrNameLst>
                                          <p:attrName>style.visibility</p:attrName>
                                        </p:attrNameLst>
                                      </p:cBhvr>
                                      <p:to>
                                        <p:strVal val="visible"/>
                                      </p:to>
                                    </p:set>
                                  </p:childTnLst>
                                </p:cTn>
                              </p:par>
                              <p:par>
                                <p:cTn id="133" presetID="1" presetClass="entr" presetSubtype="0" fill="hold" grpId="0" nodeType="withEffect">
                                  <p:stCondLst>
                                    <p:cond delay="0"/>
                                  </p:stCondLst>
                                  <p:childTnLst>
                                    <p:set>
                                      <p:cBhvr>
                                        <p:cTn id="134" dur="1" fill="hold">
                                          <p:stCondLst>
                                            <p:cond delay="0"/>
                                          </p:stCondLst>
                                        </p:cTn>
                                        <p:tgtEl>
                                          <p:spTgt spid="82"/>
                                        </p:tgtEl>
                                        <p:attrNameLst>
                                          <p:attrName>style.visibility</p:attrName>
                                        </p:attrNameLst>
                                      </p:cBhvr>
                                      <p:to>
                                        <p:strVal val="visible"/>
                                      </p:to>
                                    </p:set>
                                  </p:childTnLst>
                                </p:cTn>
                              </p:par>
                              <p:par>
                                <p:cTn id="135" presetID="1" presetClass="entr" presetSubtype="0" fill="hold" grpId="0" nodeType="withEffect">
                                  <p:stCondLst>
                                    <p:cond delay="0"/>
                                  </p:stCondLst>
                                  <p:childTnLst>
                                    <p:set>
                                      <p:cBhvr>
                                        <p:cTn id="136" dur="1" fill="hold">
                                          <p:stCondLst>
                                            <p:cond delay="0"/>
                                          </p:stCondLst>
                                        </p:cTn>
                                        <p:tgtEl>
                                          <p:spTgt spid="85"/>
                                        </p:tgtEl>
                                        <p:attrNameLst>
                                          <p:attrName>style.visibility</p:attrName>
                                        </p:attrNameLst>
                                      </p:cBhvr>
                                      <p:to>
                                        <p:strVal val="visible"/>
                                      </p:to>
                                    </p:set>
                                  </p:childTnLst>
                                </p:cTn>
                              </p:par>
                              <p:par>
                                <p:cTn id="137" presetID="1" presetClass="entr" presetSubtype="0" fill="hold" grpId="0" nodeType="withEffect">
                                  <p:stCondLst>
                                    <p:cond delay="0"/>
                                  </p:stCondLst>
                                  <p:childTnLst>
                                    <p:set>
                                      <p:cBhvr>
                                        <p:cTn id="138" dur="1" fill="hold">
                                          <p:stCondLst>
                                            <p:cond delay="0"/>
                                          </p:stCondLst>
                                        </p:cTn>
                                        <p:tgtEl>
                                          <p:spTgt spid="83"/>
                                        </p:tgtEl>
                                        <p:attrNameLst>
                                          <p:attrName>style.visibility</p:attrName>
                                        </p:attrNameLst>
                                      </p:cBhvr>
                                      <p:to>
                                        <p:strVal val="visible"/>
                                      </p:to>
                                    </p:set>
                                  </p:childTnLst>
                                </p:cTn>
                              </p:par>
                              <p:par>
                                <p:cTn id="139" presetID="1" presetClass="entr" presetSubtype="0" fill="hold" grpId="0" nodeType="withEffect">
                                  <p:stCondLst>
                                    <p:cond delay="0"/>
                                  </p:stCondLst>
                                  <p:childTnLst>
                                    <p:set>
                                      <p:cBhvr>
                                        <p:cTn id="140" dur="1" fill="hold">
                                          <p:stCondLst>
                                            <p:cond delay="0"/>
                                          </p:stCondLst>
                                        </p:cTn>
                                        <p:tgtEl>
                                          <p:spTgt spid="86"/>
                                        </p:tgtEl>
                                        <p:attrNameLst>
                                          <p:attrName>style.visibility</p:attrName>
                                        </p:attrNameLst>
                                      </p:cBhvr>
                                      <p:to>
                                        <p:strVal val="visible"/>
                                      </p:to>
                                    </p:set>
                                  </p:childTnLst>
                                </p:cTn>
                              </p:par>
                              <p:par>
                                <p:cTn id="141" presetID="1" presetClass="entr" presetSubtype="0" fill="hold" grpId="0" nodeType="withEffect">
                                  <p:stCondLst>
                                    <p:cond delay="0"/>
                                  </p:stCondLst>
                                  <p:childTnLst>
                                    <p:set>
                                      <p:cBhvr>
                                        <p:cTn id="142" dur="1" fill="hold">
                                          <p:stCondLst>
                                            <p:cond delay="0"/>
                                          </p:stCondLst>
                                        </p:cTn>
                                        <p:tgtEl>
                                          <p:spTgt spid="89"/>
                                        </p:tgtEl>
                                        <p:attrNameLst>
                                          <p:attrName>style.visibility</p:attrName>
                                        </p:attrNameLst>
                                      </p:cBhvr>
                                      <p:to>
                                        <p:strVal val="visible"/>
                                      </p:to>
                                    </p:set>
                                  </p:childTnLst>
                                </p:cTn>
                              </p:par>
                              <p:par>
                                <p:cTn id="143" presetID="1" presetClass="entr" presetSubtype="0" fill="hold" grpId="0" nodeType="withEffect">
                                  <p:stCondLst>
                                    <p:cond delay="0"/>
                                  </p:stCondLst>
                                  <p:childTnLst>
                                    <p:set>
                                      <p:cBhvr>
                                        <p:cTn id="144" dur="1" fill="hold">
                                          <p:stCondLst>
                                            <p:cond delay="0"/>
                                          </p:stCondLst>
                                        </p:cTn>
                                        <p:tgtEl>
                                          <p:spTgt spid="90"/>
                                        </p:tgtEl>
                                        <p:attrNameLst>
                                          <p:attrName>style.visibility</p:attrName>
                                        </p:attrNameLst>
                                      </p:cBhvr>
                                      <p:to>
                                        <p:strVal val="visible"/>
                                      </p:to>
                                    </p:set>
                                  </p:childTnLst>
                                </p:cTn>
                              </p:par>
                              <p:par>
                                <p:cTn id="145" presetID="1" presetClass="entr" presetSubtype="0" fill="hold" grpId="0" nodeType="withEffect">
                                  <p:stCondLst>
                                    <p:cond delay="0"/>
                                  </p:stCondLst>
                                  <p:childTnLst>
                                    <p:set>
                                      <p:cBhvr>
                                        <p:cTn id="146" dur="1" fill="hold">
                                          <p:stCondLst>
                                            <p:cond delay="0"/>
                                          </p:stCondLst>
                                        </p:cTn>
                                        <p:tgtEl>
                                          <p:spTgt spid="93"/>
                                        </p:tgtEl>
                                        <p:attrNameLst>
                                          <p:attrName>style.visibility</p:attrName>
                                        </p:attrNameLst>
                                      </p:cBhvr>
                                      <p:to>
                                        <p:strVal val="visible"/>
                                      </p:to>
                                    </p:set>
                                  </p:childTnLst>
                                </p:cTn>
                              </p:par>
                              <p:par>
                                <p:cTn id="147" presetID="1" presetClass="entr" presetSubtype="0" fill="hold" grpId="0" nodeType="withEffect">
                                  <p:stCondLst>
                                    <p:cond delay="0"/>
                                  </p:stCondLst>
                                  <p:childTnLst>
                                    <p:set>
                                      <p:cBhvr>
                                        <p:cTn id="148" dur="1" fill="hold">
                                          <p:stCondLst>
                                            <p:cond delay="0"/>
                                          </p:stCondLst>
                                        </p:cTn>
                                        <p:tgtEl>
                                          <p:spTgt spid="104"/>
                                        </p:tgtEl>
                                        <p:attrNameLst>
                                          <p:attrName>style.visibility</p:attrName>
                                        </p:attrNameLst>
                                      </p:cBhvr>
                                      <p:to>
                                        <p:strVal val="visible"/>
                                      </p:to>
                                    </p:set>
                                  </p:childTnLst>
                                </p:cTn>
                              </p:par>
                              <p:par>
                                <p:cTn id="149" presetID="1" presetClass="entr" presetSubtype="0" fill="hold" grpId="0" nodeType="withEffect">
                                  <p:stCondLst>
                                    <p:cond delay="0"/>
                                  </p:stCondLst>
                                  <p:childTnLst>
                                    <p:set>
                                      <p:cBhvr>
                                        <p:cTn id="150" dur="1" fill="hold">
                                          <p:stCondLst>
                                            <p:cond delay="0"/>
                                          </p:stCondLst>
                                        </p:cTn>
                                        <p:tgtEl>
                                          <p:spTgt spid="105"/>
                                        </p:tgtEl>
                                        <p:attrNameLst>
                                          <p:attrName>style.visibility</p:attrName>
                                        </p:attrNameLst>
                                      </p:cBhvr>
                                      <p:to>
                                        <p:strVal val="visible"/>
                                      </p:to>
                                    </p:set>
                                  </p:childTnLst>
                                </p:cTn>
                              </p:par>
                            </p:childTnLst>
                          </p:cTn>
                        </p:par>
                      </p:childTnLst>
                    </p:cTn>
                  </p:par>
                  <p:par>
                    <p:cTn id="151" fill="hold">
                      <p:stCondLst>
                        <p:cond delay="indefinite"/>
                      </p:stCondLst>
                      <p:childTnLst>
                        <p:par>
                          <p:cTn id="152" fill="hold">
                            <p:stCondLst>
                              <p:cond delay="0"/>
                            </p:stCondLst>
                            <p:childTnLst>
                              <p:par>
                                <p:cTn id="153" presetID="1" presetClass="entr" presetSubtype="0" fill="hold" nodeType="clickEffect">
                                  <p:stCondLst>
                                    <p:cond delay="0"/>
                                  </p:stCondLst>
                                  <p:childTnLst>
                                    <p:set>
                                      <p:cBhvr>
                                        <p:cTn id="154" dur="1" fill="hold">
                                          <p:stCondLst>
                                            <p:cond delay="0"/>
                                          </p:stCondLst>
                                        </p:cTn>
                                        <p:tgtEl>
                                          <p:spTgt spid="116"/>
                                        </p:tgtEl>
                                        <p:attrNameLst>
                                          <p:attrName>style.visibility</p:attrName>
                                        </p:attrNameLst>
                                      </p:cBhvr>
                                      <p:to>
                                        <p:strVal val="visible"/>
                                      </p:to>
                                    </p:set>
                                  </p:childTnLst>
                                </p:cTn>
                              </p:par>
                              <p:par>
                                <p:cTn id="155" presetID="1" presetClass="entr" presetSubtype="0" fill="hold" nodeType="withEffect">
                                  <p:stCondLst>
                                    <p:cond delay="0"/>
                                  </p:stCondLst>
                                  <p:childTnLst>
                                    <p:set>
                                      <p:cBhvr>
                                        <p:cTn id="156" dur="1" fill="hold">
                                          <p:stCondLst>
                                            <p:cond delay="0"/>
                                          </p:stCondLst>
                                        </p:cTn>
                                        <p:tgtEl>
                                          <p:spTgt spid="117"/>
                                        </p:tgtEl>
                                        <p:attrNameLst>
                                          <p:attrName>style.visibility</p:attrName>
                                        </p:attrNameLst>
                                      </p:cBhvr>
                                      <p:to>
                                        <p:strVal val="visible"/>
                                      </p:to>
                                    </p:set>
                                  </p:childTnLst>
                                </p:cTn>
                              </p:par>
                            </p:childTnLst>
                          </p:cTn>
                        </p:par>
                      </p:childTnLst>
                    </p:cTn>
                  </p:par>
                  <p:par>
                    <p:cTn id="157" fill="hold">
                      <p:stCondLst>
                        <p:cond delay="indefinite"/>
                      </p:stCondLst>
                      <p:childTnLst>
                        <p:par>
                          <p:cTn id="158" fill="hold">
                            <p:stCondLst>
                              <p:cond delay="0"/>
                            </p:stCondLst>
                            <p:childTnLst>
                              <p:par>
                                <p:cTn id="159" presetID="1" presetClass="entr" presetSubtype="0" fill="hold" grpId="0" nodeType="clickEffect">
                                  <p:stCondLst>
                                    <p:cond delay="0"/>
                                  </p:stCondLst>
                                  <p:childTnLst>
                                    <p:set>
                                      <p:cBhvr>
                                        <p:cTn id="160" dur="1" fill="hold">
                                          <p:stCondLst>
                                            <p:cond delay="0"/>
                                          </p:stCondLst>
                                        </p:cTn>
                                        <p:tgtEl>
                                          <p:spTgt spid="106"/>
                                        </p:tgtEl>
                                        <p:attrNameLst>
                                          <p:attrName>style.visibility</p:attrName>
                                        </p:attrNameLst>
                                      </p:cBhvr>
                                      <p:to>
                                        <p:strVal val="visible"/>
                                      </p:to>
                                    </p:set>
                                  </p:childTnLst>
                                </p:cTn>
                              </p:par>
                              <p:par>
                                <p:cTn id="161" presetID="1" presetClass="entr" presetSubtype="0" fill="hold" grpId="0" nodeType="withEffect">
                                  <p:stCondLst>
                                    <p:cond delay="0"/>
                                  </p:stCondLst>
                                  <p:childTnLst>
                                    <p:set>
                                      <p:cBhvr>
                                        <p:cTn id="162" dur="1" fill="hold">
                                          <p:stCondLst>
                                            <p:cond delay="0"/>
                                          </p:stCondLst>
                                        </p:cTn>
                                        <p:tgtEl>
                                          <p:spTgt spid="107"/>
                                        </p:tgtEl>
                                        <p:attrNameLst>
                                          <p:attrName>style.visibility</p:attrName>
                                        </p:attrNameLst>
                                      </p:cBhvr>
                                      <p:to>
                                        <p:strVal val="visible"/>
                                      </p:to>
                                    </p:set>
                                  </p:childTnLst>
                                </p:cTn>
                              </p:par>
                              <p:par>
                                <p:cTn id="163" presetID="1" presetClass="entr" presetSubtype="0" fill="hold" grpId="0" nodeType="withEffect">
                                  <p:stCondLst>
                                    <p:cond delay="0"/>
                                  </p:stCondLst>
                                  <p:childTnLst>
                                    <p:set>
                                      <p:cBhvr>
                                        <p:cTn id="164" dur="1" fill="hold">
                                          <p:stCondLst>
                                            <p:cond delay="0"/>
                                          </p:stCondLst>
                                        </p:cTn>
                                        <p:tgtEl>
                                          <p:spTgt spid="108"/>
                                        </p:tgtEl>
                                        <p:attrNameLst>
                                          <p:attrName>style.visibility</p:attrName>
                                        </p:attrNameLst>
                                      </p:cBhvr>
                                      <p:to>
                                        <p:strVal val="visible"/>
                                      </p:to>
                                    </p:set>
                                  </p:childTnLst>
                                </p:cTn>
                              </p:par>
                              <p:par>
                                <p:cTn id="165" presetID="1" presetClass="entr" presetSubtype="0" fill="hold" grpId="0" nodeType="withEffect">
                                  <p:stCondLst>
                                    <p:cond delay="0"/>
                                  </p:stCondLst>
                                  <p:childTnLst>
                                    <p:set>
                                      <p:cBhvr>
                                        <p:cTn id="166" dur="1" fill="hold">
                                          <p:stCondLst>
                                            <p:cond delay="0"/>
                                          </p:stCondLst>
                                        </p:cTn>
                                        <p:tgtEl>
                                          <p:spTgt spid="109"/>
                                        </p:tgtEl>
                                        <p:attrNameLst>
                                          <p:attrName>style.visibility</p:attrName>
                                        </p:attrNameLst>
                                      </p:cBhvr>
                                      <p:to>
                                        <p:strVal val="visible"/>
                                      </p:to>
                                    </p:set>
                                  </p:childTnLst>
                                </p:cTn>
                              </p:par>
                              <p:par>
                                <p:cTn id="167" presetID="1" presetClass="entr" presetSubtype="0" fill="hold" grpId="0" nodeType="withEffect">
                                  <p:stCondLst>
                                    <p:cond delay="0"/>
                                  </p:stCondLst>
                                  <p:childTnLst>
                                    <p:set>
                                      <p:cBhvr>
                                        <p:cTn id="168" dur="1" fill="hold">
                                          <p:stCondLst>
                                            <p:cond delay="0"/>
                                          </p:stCondLst>
                                        </p:cTn>
                                        <p:tgtEl>
                                          <p:spTgt spid="110"/>
                                        </p:tgtEl>
                                        <p:attrNameLst>
                                          <p:attrName>style.visibility</p:attrName>
                                        </p:attrNameLst>
                                      </p:cBhvr>
                                      <p:to>
                                        <p:strVal val="visible"/>
                                      </p:to>
                                    </p:set>
                                  </p:childTnLst>
                                </p:cTn>
                              </p:par>
                              <p:par>
                                <p:cTn id="169" presetID="1" presetClass="entr" presetSubtype="0" fill="hold" grpId="0" nodeType="withEffect">
                                  <p:stCondLst>
                                    <p:cond delay="0"/>
                                  </p:stCondLst>
                                  <p:childTnLst>
                                    <p:set>
                                      <p:cBhvr>
                                        <p:cTn id="170" dur="1" fill="hold">
                                          <p:stCondLst>
                                            <p:cond delay="0"/>
                                          </p:stCondLst>
                                        </p:cTn>
                                        <p:tgtEl>
                                          <p:spTgt spid="111"/>
                                        </p:tgtEl>
                                        <p:attrNameLst>
                                          <p:attrName>style.visibility</p:attrName>
                                        </p:attrNameLst>
                                      </p:cBhvr>
                                      <p:to>
                                        <p:strVal val="visible"/>
                                      </p:to>
                                    </p:set>
                                  </p:childTnLst>
                                </p:cTn>
                              </p:par>
                              <p:par>
                                <p:cTn id="171" presetID="1" presetClass="entr" presetSubtype="0" fill="hold" grpId="0" nodeType="withEffect">
                                  <p:stCondLst>
                                    <p:cond delay="0"/>
                                  </p:stCondLst>
                                  <p:childTnLst>
                                    <p:set>
                                      <p:cBhvr>
                                        <p:cTn id="172" dur="1" fill="hold">
                                          <p:stCondLst>
                                            <p:cond delay="0"/>
                                          </p:stCondLst>
                                        </p:cTn>
                                        <p:tgtEl>
                                          <p:spTgt spid="112"/>
                                        </p:tgtEl>
                                        <p:attrNameLst>
                                          <p:attrName>style.visibility</p:attrName>
                                        </p:attrNameLst>
                                      </p:cBhvr>
                                      <p:to>
                                        <p:strVal val="visible"/>
                                      </p:to>
                                    </p:set>
                                  </p:childTnLst>
                                </p:cTn>
                              </p:par>
                              <p:par>
                                <p:cTn id="173" presetID="1" presetClass="entr" presetSubtype="0" fill="hold" grpId="0" nodeType="withEffect">
                                  <p:stCondLst>
                                    <p:cond delay="0"/>
                                  </p:stCondLst>
                                  <p:childTnLst>
                                    <p:set>
                                      <p:cBhvr>
                                        <p:cTn id="174" dur="1" fill="hold">
                                          <p:stCondLst>
                                            <p:cond delay="0"/>
                                          </p:stCondLst>
                                        </p:cTn>
                                        <p:tgtEl>
                                          <p:spTgt spid="1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9" grpId="0" animBg="1"/>
      <p:bldP spid="47" grpId="0" animBg="1"/>
      <p:bldP spid="48" grpId="0" animBg="1"/>
      <p:bldP spid="53" grpId="0" animBg="1"/>
      <p:bldP spid="57" grpId="0" animBg="1"/>
      <p:bldP spid="58" grpId="0" animBg="1"/>
      <p:bldP spid="59" grpId="0" animBg="1"/>
      <p:bldP spid="59" grpId="1" animBg="1"/>
      <p:bldP spid="60" grpId="0" animBg="1"/>
      <p:bldP spid="60" grpId="1" animBg="1"/>
      <p:bldP spid="62" grpId="0" animBg="1"/>
      <p:bldP spid="63" grpId="0" animBg="1"/>
      <p:bldP spid="67" grpId="0" animBg="1"/>
      <p:bldP spid="68" grpId="0" animBg="1"/>
      <p:bldP spid="69" grpId="0" animBg="1"/>
      <p:bldP spid="70" grpId="0" animBg="1"/>
      <p:bldP spid="70" grpId="1" animBg="1"/>
      <p:bldP spid="71" grpId="0" animBg="1"/>
      <p:bldP spid="71" grpId="1" animBg="1"/>
      <p:bldP spid="74" grpId="0" animBg="1"/>
      <p:bldP spid="74" grpId="1" animBg="1"/>
      <p:bldP spid="76" grpId="0" animBg="1"/>
      <p:bldP spid="76" grpId="1" animBg="1"/>
      <p:bldP spid="77" grpId="0" animBg="1"/>
      <p:bldP spid="79" grpId="0" animBg="1"/>
      <p:bldP spid="81" grpId="0" animBg="1"/>
      <p:bldP spid="82" grpId="0" animBg="1"/>
      <p:bldP spid="83" grpId="0" animBg="1"/>
      <p:bldP spid="85" grpId="0" animBg="1"/>
      <p:bldP spid="86" grpId="0" animBg="1"/>
      <p:bldP spid="89" grpId="0" animBg="1"/>
      <p:bldP spid="90" grpId="0" animBg="1"/>
      <p:bldP spid="93" grpId="0" animBg="1"/>
      <p:bldP spid="98" grpId="0" animBg="1"/>
      <p:bldP spid="99" grpId="0" animBg="1"/>
      <p:bldP spid="100" grpId="0" animBg="1"/>
      <p:bldP spid="102" grpId="0" animBg="1"/>
      <p:bldP spid="104" grpId="0" animBg="1"/>
      <p:bldP spid="105" grpId="0" animBg="1"/>
      <p:bldP spid="106" grpId="0" animBg="1"/>
      <p:bldP spid="107" grpId="0" animBg="1"/>
      <p:bldP spid="108" grpId="0" animBg="1"/>
      <p:bldP spid="109" grpId="0" animBg="1"/>
      <p:bldP spid="110" grpId="0" animBg="1"/>
      <p:bldP spid="111" grpId="0" animBg="1"/>
      <p:bldP spid="112" grpId="0" animBg="1"/>
      <p:bldP spid="113"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altLang="zh-CN" b="1" dirty="0" smtClean="0">
                <a:solidFill>
                  <a:srgbClr val="C00000"/>
                </a:solidFill>
              </a:rPr>
              <a:t>Morphable</a:t>
            </a:r>
            <a:r>
              <a:rPr lang="zh-CN" altLang="en-US" b="1" dirty="0" smtClean="0">
                <a:solidFill>
                  <a:srgbClr val="C00000"/>
                </a:solidFill>
              </a:rPr>
              <a:t> </a:t>
            </a:r>
            <a:r>
              <a:rPr lang="en-US" altLang="zh-CN" b="1" dirty="0" smtClean="0">
                <a:solidFill>
                  <a:srgbClr val="C00000"/>
                </a:solidFill>
              </a:rPr>
              <a:t>Page</a:t>
            </a:r>
            <a:r>
              <a:rPr lang="zh-CN" altLang="en-US" b="1" dirty="0" smtClean="0">
                <a:solidFill>
                  <a:srgbClr val="C00000"/>
                </a:solidFill>
              </a:rPr>
              <a:t> </a:t>
            </a:r>
            <a:r>
              <a:rPr lang="en-US" altLang="zh-CN" b="1" dirty="0" smtClean="0">
                <a:solidFill>
                  <a:srgbClr val="C00000"/>
                </a:solidFill>
              </a:rPr>
              <a:t>States</a:t>
            </a:r>
            <a:endParaRPr lang="en-US" b="1" dirty="0">
              <a:solidFill>
                <a:srgbClr val="C00000"/>
              </a:solidFill>
            </a:endParaRPr>
          </a:p>
        </p:txBody>
      </p:sp>
      <p:sp>
        <p:nvSpPr>
          <p:cNvPr id="6" name="Date Placeholder 5"/>
          <p:cNvSpPr>
            <a:spLocks noGrp="1"/>
          </p:cNvSpPr>
          <p:nvPr>
            <p:ph type="dt" sz="half" idx="10"/>
          </p:nvPr>
        </p:nvSpPr>
        <p:spPr/>
        <p:txBody>
          <a:bodyPr/>
          <a:lstStyle/>
          <a:p>
            <a:fld id="{FA14C48D-20EE-8A4A-BA09-BB5FF5EAA25F}"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32</a:t>
            </a:fld>
            <a:endParaRPr lang="en-US"/>
          </a:p>
        </p:txBody>
      </p:sp>
      <p:sp>
        <p:nvSpPr>
          <p:cNvPr id="3" name="Rectangle 2"/>
          <p:cNvSpPr/>
          <p:nvPr/>
        </p:nvSpPr>
        <p:spPr>
          <a:xfrm>
            <a:off x="628650" y="1762564"/>
            <a:ext cx="760288" cy="2255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9" name="Rectangle 8"/>
          <p:cNvSpPr/>
          <p:nvPr/>
        </p:nvSpPr>
        <p:spPr>
          <a:xfrm>
            <a:off x="1860692" y="1762564"/>
            <a:ext cx="760288" cy="2255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cxnSp>
        <p:nvCxnSpPr>
          <p:cNvPr id="5" name="Straight Arrow Connector 4"/>
          <p:cNvCxnSpPr>
            <a:stCxn id="3" idx="3"/>
            <a:endCxn id="9" idx="1"/>
          </p:cNvCxnSpPr>
          <p:nvPr/>
        </p:nvCxnSpPr>
        <p:spPr>
          <a:xfrm>
            <a:off x="1388938" y="1875355"/>
            <a:ext cx="4717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628650" y="2762671"/>
            <a:ext cx="760288" cy="2255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12" name="Rectangle 11"/>
          <p:cNvSpPr/>
          <p:nvPr/>
        </p:nvSpPr>
        <p:spPr>
          <a:xfrm>
            <a:off x="1860692" y="2762671"/>
            <a:ext cx="760288" cy="225582"/>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cxnSp>
        <p:nvCxnSpPr>
          <p:cNvPr id="13" name="Straight Arrow Connector 12"/>
          <p:cNvCxnSpPr>
            <a:stCxn id="12" idx="1"/>
            <a:endCxn id="11" idx="3"/>
          </p:cNvCxnSpPr>
          <p:nvPr/>
        </p:nvCxnSpPr>
        <p:spPr>
          <a:xfrm flipH="1">
            <a:off x="1388938" y="2875462"/>
            <a:ext cx="471754" cy="0"/>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48796" y="2045341"/>
            <a:ext cx="919995" cy="369332"/>
          </a:xfrm>
          <a:prstGeom prst="rect">
            <a:avLst/>
          </a:prstGeom>
          <a:noFill/>
        </p:spPr>
        <p:txBody>
          <a:bodyPr wrap="none" rtlCol="0">
            <a:spAutoFit/>
          </a:bodyPr>
          <a:lstStyle/>
          <a:p>
            <a:r>
              <a:rPr lang="en-US" altLang="zh-CN" smtClean="0"/>
              <a:t>Inactive</a:t>
            </a:r>
            <a:endParaRPr lang="en-US"/>
          </a:p>
        </p:txBody>
      </p:sp>
      <p:sp>
        <p:nvSpPr>
          <p:cNvPr id="15" name="TextBox 14"/>
          <p:cNvSpPr txBox="1"/>
          <p:nvPr/>
        </p:nvSpPr>
        <p:spPr>
          <a:xfrm>
            <a:off x="1792917" y="2045341"/>
            <a:ext cx="762901" cy="369332"/>
          </a:xfrm>
          <a:prstGeom prst="rect">
            <a:avLst/>
          </a:prstGeom>
          <a:noFill/>
        </p:spPr>
        <p:txBody>
          <a:bodyPr wrap="none" rtlCol="0">
            <a:spAutoFit/>
          </a:bodyPr>
          <a:lstStyle/>
          <a:p>
            <a:r>
              <a:rPr lang="en-US" altLang="zh-CN" dirty="0" smtClean="0">
                <a:solidFill>
                  <a:schemeClr val="accent5"/>
                </a:solidFill>
              </a:rPr>
              <a:t>Active</a:t>
            </a:r>
            <a:endParaRPr lang="en-US" dirty="0">
              <a:solidFill>
                <a:schemeClr val="accent5"/>
              </a:solidFill>
            </a:endParaRPr>
          </a:p>
        </p:txBody>
      </p:sp>
      <p:sp>
        <p:nvSpPr>
          <p:cNvPr id="16" name="TextBox 15"/>
          <p:cNvSpPr txBox="1"/>
          <p:nvPr/>
        </p:nvSpPr>
        <p:spPr>
          <a:xfrm>
            <a:off x="654369" y="2995598"/>
            <a:ext cx="708848" cy="369332"/>
          </a:xfrm>
          <a:prstGeom prst="rect">
            <a:avLst/>
          </a:prstGeom>
          <a:noFill/>
        </p:spPr>
        <p:txBody>
          <a:bodyPr wrap="none" rtlCol="0">
            <a:spAutoFit/>
          </a:bodyPr>
          <a:lstStyle/>
          <a:p>
            <a:r>
              <a:rPr lang="en-US" altLang="zh-CN" dirty="0" smtClean="0">
                <a:solidFill>
                  <a:schemeClr val="accent4"/>
                </a:solidFill>
              </a:rPr>
              <a:t>Clean</a:t>
            </a:r>
            <a:endParaRPr lang="en-US" dirty="0">
              <a:solidFill>
                <a:schemeClr val="accent4"/>
              </a:solidFill>
            </a:endParaRPr>
          </a:p>
        </p:txBody>
      </p:sp>
      <p:sp>
        <p:nvSpPr>
          <p:cNvPr id="17" name="TextBox 16"/>
          <p:cNvSpPr txBox="1"/>
          <p:nvPr/>
        </p:nvSpPr>
        <p:spPr>
          <a:xfrm>
            <a:off x="1861082" y="2998914"/>
            <a:ext cx="641522" cy="369332"/>
          </a:xfrm>
          <a:prstGeom prst="rect">
            <a:avLst/>
          </a:prstGeom>
          <a:noFill/>
        </p:spPr>
        <p:txBody>
          <a:bodyPr wrap="none" rtlCol="0">
            <a:spAutoFit/>
          </a:bodyPr>
          <a:lstStyle/>
          <a:p>
            <a:r>
              <a:rPr lang="en-US" altLang="zh-CN" dirty="0" smtClean="0">
                <a:solidFill>
                  <a:schemeClr val="accent6"/>
                </a:solidFill>
              </a:rPr>
              <a:t>Dirty</a:t>
            </a:r>
          </a:p>
        </p:txBody>
      </p:sp>
      <p:sp>
        <p:nvSpPr>
          <p:cNvPr id="29" name="TextBox 28"/>
          <p:cNvSpPr txBox="1"/>
          <p:nvPr/>
        </p:nvSpPr>
        <p:spPr>
          <a:xfrm>
            <a:off x="2879944" y="1690689"/>
            <a:ext cx="4527778" cy="369332"/>
          </a:xfrm>
          <a:prstGeom prst="rect">
            <a:avLst/>
          </a:prstGeom>
          <a:noFill/>
        </p:spPr>
        <p:txBody>
          <a:bodyPr wrap="none" rtlCol="0">
            <a:spAutoFit/>
          </a:bodyPr>
          <a:lstStyle/>
          <a:p>
            <a:r>
              <a:rPr lang="en-US" altLang="zh-CN" dirty="0" smtClean="0"/>
              <a:t>Active</a:t>
            </a:r>
            <a:r>
              <a:rPr lang="zh-CN" altLang="en-US" dirty="0" smtClean="0"/>
              <a:t> </a:t>
            </a:r>
            <a:r>
              <a:rPr lang="en-US" altLang="zh-CN" dirty="0" smtClean="0"/>
              <a:t>page</a:t>
            </a:r>
            <a:r>
              <a:rPr lang="zh-CN" altLang="en-US" dirty="0" smtClean="0"/>
              <a:t> </a:t>
            </a:r>
            <a:r>
              <a:rPr lang="en-US" altLang="zh-CN" dirty="0" smtClean="0"/>
              <a:t>means</a:t>
            </a:r>
            <a:r>
              <a:rPr lang="zh-CN" altLang="en-US" dirty="0" smtClean="0"/>
              <a:t> </a:t>
            </a:r>
            <a:r>
              <a:rPr lang="en-US" altLang="zh-CN" dirty="0" smtClean="0"/>
              <a:t>it</a:t>
            </a:r>
            <a:r>
              <a:rPr lang="zh-CN" altLang="en-US" dirty="0" smtClean="0"/>
              <a:t> </a:t>
            </a:r>
            <a:r>
              <a:rPr lang="en-US" altLang="zh-CN" dirty="0" smtClean="0"/>
              <a:t>is</a:t>
            </a:r>
            <a:r>
              <a:rPr lang="zh-CN" altLang="en-US" dirty="0" smtClean="0"/>
              <a:t> </a:t>
            </a:r>
            <a:r>
              <a:rPr lang="en-US" altLang="zh-CN" dirty="0" smtClean="0"/>
              <a:t>mapped</a:t>
            </a:r>
            <a:r>
              <a:rPr lang="zh-CN" altLang="en-US" dirty="0" smtClean="0"/>
              <a:t> </a:t>
            </a:r>
            <a:r>
              <a:rPr lang="en-US" altLang="zh-CN" dirty="0" smtClean="0"/>
              <a:t>into</a:t>
            </a:r>
            <a:r>
              <a:rPr lang="zh-CN" altLang="en-US" dirty="0"/>
              <a:t> </a:t>
            </a:r>
            <a:r>
              <a:rPr lang="en-US" altLang="zh-CN" dirty="0" smtClean="0"/>
              <a:t>VA</a:t>
            </a:r>
            <a:r>
              <a:rPr lang="zh-CN" altLang="en-US" dirty="0" smtClean="0"/>
              <a:t> </a:t>
            </a:r>
            <a:r>
              <a:rPr lang="en-US" altLang="zh-CN" dirty="0" smtClean="0"/>
              <a:t>space</a:t>
            </a:r>
            <a:endParaRPr lang="en-US" dirty="0"/>
          </a:p>
        </p:txBody>
      </p:sp>
      <p:sp>
        <p:nvSpPr>
          <p:cNvPr id="30" name="TextBox 29"/>
          <p:cNvSpPr txBox="1"/>
          <p:nvPr/>
        </p:nvSpPr>
        <p:spPr>
          <a:xfrm>
            <a:off x="2879944" y="2690796"/>
            <a:ext cx="5011885" cy="369332"/>
          </a:xfrm>
          <a:prstGeom prst="rect">
            <a:avLst/>
          </a:prstGeom>
          <a:noFill/>
        </p:spPr>
        <p:txBody>
          <a:bodyPr wrap="none" rtlCol="0">
            <a:spAutoFit/>
          </a:bodyPr>
          <a:lstStyle/>
          <a:p>
            <a:r>
              <a:rPr lang="en-US" altLang="zh-CN" dirty="0" smtClean="0"/>
              <a:t>Clean</a:t>
            </a:r>
            <a:r>
              <a:rPr lang="zh-CN" altLang="en-US" dirty="0" smtClean="0"/>
              <a:t> </a:t>
            </a:r>
            <a:r>
              <a:rPr lang="en-US" altLang="zh-CN" dirty="0" smtClean="0"/>
              <a:t>page</a:t>
            </a:r>
            <a:r>
              <a:rPr lang="zh-CN" altLang="en-US" dirty="0" smtClean="0"/>
              <a:t> </a:t>
            </a:r>
            <a:r>
              <a:rPr lang="en-US" altLang="zh-CN" dirty="0" smtClean="0"/>
              <a:t>has</a:t>
            </a:r>
            <a:r>
              <a:rPr lang="zh-CN" altLang="en-US" dirty="0" smtClean="0"/>
              <a:t> </a:t>
            </a:r>
            <a:r>
              <a:rPr lang="en-US" altLang="zh-CN" dirty="0" smtClean="0"/>
              <a:t>not</a:t>
            </a:r>
            <a:r>
              <a:rPr lang="zh-CN" altLang="en-US" dirty="0" smtClean="0"/>
              <a:t> </a:t>
            </a:r>
            <a:r>
              <a:rPr lang="en-US" altLang="zh-CN" dirty="0" smtClean="0"/>
              <a:t>been</a:t>
            </a:r>
            <a:r>
              <a:rPr lang="zh-CN" altLang="en-US" dirty="0" smtClean="0"/>
              <a:t> </a:t>
            </a:r>
            <a:r>
              <a:rPr lang="en-US" altLang="zh-CN" dirty="0" smtClean="0"/>
              <a:t>updated</a:t>
            </a:r>
            <a:r>
              <a:rPr lang="zh-CN" altLang="en-US" dirty="0" smtClean="0"/>
              <a:t> </a:t>
            </a:r>
            <a:r>
              <a:rPr lang="en-US" altLang="zh-CN" dirty="0" smtClean="0"/>
              <a:t>since</a:t>
            </a:r>
            <a:r>
              <a:rPr lang="zh-CN" altLang="en-US" dirty="0" smtClean="0"/>
              <a:t> </a:t>
            </a:r>
            <a:r>
              <a:rPr lang="en-US" altLang="zh-CN" dirty="0" smtClean="0"/>
              <a:t>last</a:t>
            </a:r>
            <a:r>
              <a:rPr lang="zh-CN" altLang="en-US" dirty="0" smtClean="0"/>
              <a:t> </a:t>
            </a:r>
            <a:r>
              <a:rPr lang="en-US" altLang="zh-CN" dirty="0" smtClean="0"/>
              <a:t>commit</a:t>
            </a:r>
            <a:endParaRPr lang="en-US" dirty="0"/>
          </a:p>
        </p:txBody>
      </p:sp>
      <p:sp>
        <p:nvSpPr>
          <p:cNvPr id="32" name="Rectangle 31"/>
          <p:cNvSpPr/>
          <p:nvPr/>
        </p:nvSpPr>
        <p:spPr>
          <a:xfrm>
            <a:off x="1363217" y="3733404"/>
            <a:ext cx="760288" cy="225582"/>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sp>
        <p:nvSpPr>
          <p:cNvPr id="33" name="Rectangle 32"/>
          <p:cNvSpPr/>
          <p:nvPr/>
        </p:nvSpPr>
        <p:spPr>
          <a:xfrm>
            <a:off x="1741434" y="3733404"/>
            <a:ext cx="382070" cy="22558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34" name="TextBox 33"/>
          <p:cNvSpPr txBox="1"/>
          <p:nvPr/>
        </p:nvSpPr>
        <p:spPr>
          <a:xfrm>
            <a:off x="2879943" y="3641729"/>
            <a:ext cx="4107406" cy="369332"/>
          </a:xfrm>
          <a:prstGeom prst="rect">
            <a:avLst/>
          </a:prstGeom>
          <a:noFill/>
        </p:spPr>
        <p:txBody>
          <a:bodyPr wrap="none" rtlCol="0">
            <a:spAutoFit/>
          </a:bodyPr>
          <a:lstStyle/>
          <a:p>
            <a:r>
              <a:rPr lang="en-US" altLang="zh-CN" b="1" dirty="0" smtClean="0"/>
              <a:t>Inactive</a:t>
            </a:r>
            <a:r>
              <a:rPr lang="zh-CN" altLang="en-US" dirty="0" smtClean="0"/>
              <a:t> </a:t>
            </a:r>
            <a:r>
              <a:rPr lang="en-US" altLang="zh-CN" dirty="0" smtClean="0"/>
              <a:t>+</a:t>
            </a:r>
            <a:r>
              <a:rPr lang="zh-CN" altLang="en-US" dirty="0" smtClean="0"/>
              <a:t> </a:t>
            </a:r>
            <a:r>
              <a:rPr lang="en-US" altLang="zh-CN" b="1" dirty="0" smtClean="0">
                <a:solidFill>
                  <a:schemeClr val="accent4"/>
                </a:solidFill>
              </a:rPr>
              <a:t>Clean</a:t>
            </a:r>
            <a:r>
              <a:rPr lang="en-US" altLang="zh-CN" dirty="0">
                <a:solidFill>
                  <a:schemeClr val="accent4"/>
                </a:solidFill>
              </a:rPr>
              <a:t>	</a:t>
            </a:r>
            <a:r>
              <a:rPr lang="en-US" altLang="zh-CN" dirty="0" smtClean="0"/>
              <a:t>=</a:t>
            </a:r>
            <a:r>
              <a:rPr lang="zh-CN" altLang="en-US" dirty="0" smtClean="0"/>
              <a:t> </a:t>
            </a:r>
            <a:r>
              <a:rPr lang="en-US" altLang="zh-CN" dirty="0" smtClean="0"/>
              <a:t>Redundant</a:t>
            </a:r>
            <a:r>
              <a:rPr lang="zh-CN" altLang="en-US" dirty="0" smtClean="0"/>
              <a:t> </a:t>
            </a:r>
            <a:r>
              <a:rPr lang="en-US" altLang="zh-CN" dirty="0" smtClean="0"/>
              <a:t>PM</a:t>
            </a:r>
            <a:r>
              <a:rPr lang="zh-CN" altLang="en-US" dirty="0" smtClean="0"/>
              <a:t> </a:t>
            </a:r>
            <a:r>
              <a:rPr lang="en-US" altLang="zh-CN" dirty="0" smtClean="0"/>
              <a:t>page</a:t>
            </a:r>
            <a:endParaRPr lang="en-US" dirty="0"/>
          </a:p>
        </p:txBody>
      </p:sp>
      <p:sp>
        <p:nvSpPr>
          <p:cNvPr id="35" name="Rectangle 34"/>
          <p:cNvSpPr/>
          <p:nvPr/>
        </p:nvSpPr>
        <p:spPr>
          <a:xfrm>
            <a:off x="1366938" y="4456008"/>
            <a:ext cx="760288" cy="2255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36" name="Rectangle 35"/>
          <p:cNvSpPr/>
          <p:nvPr/>
        </p:nvSpPr>
        <p:spPr>
          <a:xfrm>
            <a:off x="1741434" y="4456008"/>
            <a:ext cx="380144" cy="231689"/>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endParaRPr lang="en-US"/>
          </a:p>
        </p:txBody>
      </p:sp>
      <p:sp>
        <p:nvSpPr>
          <p:cNvPr id="37" name="TextBox 36"/>
          <p:cNvSpPr txBox="1"/>
          <p:nvPr/>
        </p:nvSpPr>
        <p:spPr>
          <a:xfrm>
            <a:off x="2879943" y="4384133"/>
            <a:ext cx="4276876" cy="369332"/>
          </a:xfrm>
          <a:prstGeom prst="rect">
            <a:avLst/>
          </a:prstGeom>
          <a:noFill/>
        </p:spPr>
        <p:txBody>
          <a:bodyPr wrap="none" rtlCol="0">
            <a:spAutoFit/>
          </a:bodyPr>
          <a:lstStyle/>
          <a:p>
            <a:r>
              <a:rPr lang="en-US" altLang="zh-CN" b="1" dirty="0" smtClean="0">
                <a:solidFill>
                  <a:schemeClr val="accent5"/>
                </a:solidFill>
              </a:rPr>
              <a:t>Active</a:t>
            </a:r>
            <a:r>
              <a:rPr lang="zh-CN" altLang="en-US" dirty="0" smtClean="0">
                <a:solidFill>
                  <a:schemeClr val="accent5"/>
                </a:solidFill>
              </a:rPr>
              <a:t> </a:t>
            </a:r>
            <a:r>
              <a:rPr lang="en-US" altLang="zh-CN" dirty="0" smtClean="0"/>
              <a:t>+</a:t>
            </a:r>
            <a:r>
              <a:rPr lang="zh-CN" altLang="en-US" dirty="0" smtClean="0"/>
              <a:t> </a:t>
            </a:r>
            <a:r>
              <a:rPr lang="en-US" altLang="zh-CN" b="1" dirty="0" smtClean="0">
                <a:solidFill>
                  <a:schemeClr val="accent6"/>
                </a:solidFill>
              </a:rPr>
              <a:t>Dirty</a:t>
            </a:r>
            <a:r>
              <a:rPr lang="en-US" altLang="zh-CN" dirty="0">
                <a:solidFill>
                  <a:schemeClr val="accent6"/>
                </a:solidFill>
              </a:rPr>
              <a:t>	</a:t>
            </a:r>
            <a:r>
              <a:rPr lang="en-US" altLang="zh-CN" dirty="0" smtClean="0"/>
              <a:t>=</a:t>
            </a:r>
            <a:r>
              <a:rPr lang="zh-CN" altLang="en-US" dirty="0" smtClean="0"/>
              <a:t> </a:t>
            </a:r>
            <a:r>
              <a:rPr lang="en-US" altLang="zh-CN" dirty="0" smtClean="0"/>
              <a:t>Dirty</a:t>
            </a:r>
            <a:r>
              <a:rPr lang="zh-CN" altLang="en-US" dirty="0" smtClean="0"/>
              <a:t> </a:t>
            </a:r>
            <a:r>
              <a:rPr lang="en-US" altLang="zh-CN" dirty="0" smtClean="0"/>
              <a:t>Cached</a:t>
            </a:r>
            <a:r>
              <a:rPr lang="zh-CN" altLang="en-US" dirty="0" smtClean="0"/>
              <a:t> </a:t>
            </a:r>
            <a:r>
              <a:rPr lang="en-US" altLang="zh-CN" dirty="0" smtClean="0"/>
              <a:t>PM</a:t>
            </a:r>
            <a:r>
              <a:rPr lang="zh-CN" altLang="en-US" dirty="0" smtClean="0"/>
              <a:t> </a:t>
            </a:r>
            <a:r>
              <a:rPr lang="en-US" altLang="zh-CN" dirty="0" smtClean="0"/>
              <a:t>page</a:t>
            </a:r>
            <a:endParaRPr lang="en-US" dirty="0"/>
          </a:p>
        </p:txBody>
      </p:sp>
      <p:sp>
        <p:nvSpPr>
          <p:cNvPr id="44" name="Rectangle 43"/>
          <p:cNvSpPr/>
          <p:nvPr/>
        </p:nvSpPr>
        <p:spPr>
          <a:xfrm>
            <a:off x="1361290" y="5184048"/>
            <a:ext cx="760288" cy="225582"/>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45" name="Rectangle 44"/>
          <p:cNvSpPr/>
          <p:nvPr/>
        </p:nvSpPr>
        <p:spPr>
          <a:xfrm>
            <a:off x="1741434" y="5184719"/>
            <a:ext cx="380144" cy="226805"/>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6" name="TextBox 45"/>
          <p:cNvSpPr txBox="1"/>
          <p:nvPr/>
        </p:nvSpPr>
        <p:spPr>
          <a:xfrm>
            <a:off x="2879943" y="5081508"/>
            <a:ext cx="4344203" cy="369332"/>
          </a:xfrm>
          <a:prstGeom prst="rect">
            <a:avLst/>
          </a:prstGeom>
          <a:noFill/>
        </p:spPr>
        <p:txBody>
          <a:bodyPr wrap="none" rtlCol="0">
            <a:spAutoFit/>
          </a:bodyPr>
          <a:lstStyle/>
          <a:p>
            <a:r>
              <a:rPr lang="en-US" altLang="zh-CN" b="1" dirty="0" smtClean="0">
                <a:solidFill>
                  <a:schemeClr val="accent5"/>
                </a:solidFill>
              </a:rPr>
              <a:t>Active</a:t>
            </a:r>
            <a:r>
              <a:rPr lang="zh-CN" altLang="en-US" dirty="0" smtClean="0">
                <a:solidFill>
                  <a:schemeClr val="accent5"/>
                </a:solidFill>
              </a:rPr>
              <a:t> </a:t>
            </a:r>
            <a:r>
              <a:rPr lang="en-US" altLang="zh-CN" dirty="0" smtClean="0"/>
              <a:t>+</a:t>
            </a:r>
            <a:r>
              <a:rPr lang="zh-CN" altLang="en-US" dirty="0" smtClean="0"/>
              <a:t> </a:t>
            </a:r>
            <a:r>
              <a:rPr lang="en-US" altLang="zh-CN" b="1" dirty="0" smtClean="0">
                <a:solidFill>
                  <a:schemeClr val="accent4"/>
                </a:solidFill>
              </a:rPr>
              <a:t>Clean</a:t>
            </a:r>
            <a:r>
              <a:rPr lang="en-US" altLang="zh-CN" dirty="0" smtClean="0">
                <a:solidFill>
                  <a:schemeClr val="accent4"/>
                </a:solidFill>
              </a:rPr>
              <a:t>	</a:t>
            </a:r>
            <a:r>
              <a:rPr lang="en-US" altLang="zh-CN" dirty="0" smtClean="0"/>
              <a:t>=</a:t>
            </a:r>
            <a:r>
              <a:rPr lang="zh-CN" altLang="en-US" dirty="0" smtClean="0"/>
              <a:t> </a:t>
            </a:r>
            <a:r>
              <a:rPr lang="en-US" altLang="zh-CN" dirty="0" smtClean="0"/>
              <a:t>Clean</a:t>
            </a:r>
            <a:r>
              <a:rPr lang="zh-CN" altLang="en-US" dirty="0" smtClean="0"/>
              <a:t> </a:t>
            </a:r>
            <a:r>
              <a:rPr lang="en-US" altLang="zh-CN" dirty="0" smtClean="0"/>
              <a:t>Cached</a:t>
            </a:r>
            <a:r>
              <a:rPr lang="zh-CN" altLang="en-US" dirty="0" smtClean="0"/>
              <a:t> </a:t>
            </a:r>
            <a:r>
              <a:rPr lang="en-US" altLang="zh-CN" dirty="0" smtClean="0"/>
              <a:t>PM</a:t>
            </a:r>
            <a:r>
              <a:rPr lang="zh-CN" altLang="en-US" dirty="0" smtClean="0"/>
              <a:t> </a:t>
            </a:r>
            <a:r>
              <a:rPr lang="en-US" altLang="zh-CN" dirty="0" smtClean="0"/>
              <a:t>page</a:t>
            </a:r>
            <a:endParaRPr lang="en-US" dirty="0"/>
          </a:p>
        </p:txBody>
      </p:sp>
    </p:spTree>
    <p:extLst>
      <p:ext uri="{BB962C8B-B14F-4D97-AF65-F5344CB8AC3E}">
        <p14:creationId xmlns:p14="http://schemas.microsoft.com/office/powerpoint/2010/main" val="11439946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solidFill>
                  <a:schemeClr val="accent5"/>
                </a:solidFill>
              </a:rPr>
              <a:t>Moving PM into Datacenters</a:t>
            </a:r>
          </a:p>
        </p:txBody>
      </p:sp>
      <p:sp>
        <p:nvSpPr>
          <p:cNvPr id="3" name="Content Placeholder 2"/>
          <p:cNvSpPr>
            <a:spLocks noGrp="1"/>
          </p:cNvSpPr>
          <p:nvPr>
            <p:ph idx="1"/>
          </p:nvPr>
        </p:nvSpPr>
        <p:spPr/>
        <p:txBody>
          <a:bodyPr>
            <a:normAutofit fontScale="92500" lnSpcReduction="20000"/>
          </a:bodyPr>
          <a:lstStyle/>
          <a:p>
            <a:r>
              <a:rPr lang="en-US" dirty="0" smtClean="0"/>
              <a:t>PM </a:t>
            </a:r>
            <a:r>
              <a:rPr lang="en-US" altLang="zh-CN" dirty="0" smtClean="0"/>
              <a:t>f</a:t>
            </a:r>
            <a:r>
              <a:rPr lang="en-US" dirty="0" smtClean="0"/>
              <a:t>its </a:t>
            </a:r>
            <a:r>
              <a:rPr lang="en-US" altLang="zh-CN" dirty="0"/>
              <a:t>d</a:t>
            </a:r>
            <a:r>
              <a:rPr lang="en-US" dirty="0" smtClean="0"/>
              <a:t>atacenter</a:t>
            </a:r>
            <a:endParaRPr lang="en-US" dirty="0"/>
          </a:p>
          <a:p>
            <a:pPr lvl="1"/>
            <a:r>
              <a:rPr lang="en-US" dirty="0" smtClean="0"/>
              <a:t>Datacenter applications require a lot memory</a:t>
            </a:r>
          </a:p>
          <a:p>
            <a:pPr lvl="1"/>
            <a:r>
              <a:rPr lang="en-US" dirty="0" smtClean="0"/>
              <a:t>Datacenter applications need to access a lot data fast</a:t>
            </a:r>
          </a:p>
          <a:p>
            <a:endParaRPr lang="en-US" dirty="0" smtClean="0"/>
          </a:p>
          <a:p>
            <a:r>
              <a:rPr lang="en-US" dirty="0" smtClean="0"/>
              <a:t>Limited </a:t>
            </a:r>
            <a:r>
              <a:rPr lang="en-US" altLang="zh-CN" dirty="0" smtClean="0"/>
              <a:t>r</a:t>
            </a:r>
            <a:r>
              <a:rPr lang="en-US" dirty="0" smtClean="0"/>
              <a:t>esearch </a:t>
            </a:r>
            <a:r>
              <a:rPr lang="en-US" altLang="zh-CN" dirty="0" smtClean="0"/>
              <a:t>w</a:t>
            </a:r>
            <a:r>
              <a:rPr lang="en-US" dirty="0" smtClean="0"/>
              <a:t>ork</a:t>
            </a:r>
          </a:p>
          <a:p>
            <a:pPr lvl="1"/>
            <a:r>
              <a:rPr lang="en-US" b="1" dirty="0" err="1" smtClean="0"/>
              <a:t>Mojim</a:t>
            </a:r>
            <a:r>
              <a:rPr lang="en-US" dirty="0" smtClean="0"/>
              <a:t> </a:t>
            </a:r>
            <a:r>
              <a:rPr lang="en-US" i="1" dirty="0" smtClean="0"/>
              <a:t>[ASPLOS’15]</a:t>
            </a:r>
          </a:p>
          <a:p>
            <a:pPr lvl="1"/>
            <a:r>
              <a:rPr lang="en-US" b="1" dirty="0" smtClean="0"/>
              <a:t>Octopus</a:t>
            </a:r>
            <a:r>
              <a:rPr lang="en-US" dirty="0" smtClean="0"/>
              <a:t> </a:t>
            </a:r>
            <a:r>
              <a:rPr lang="en-US" i="1" dirty="0" smtClean="0"/>
              <a:t>[ATC’17]</a:t>
            </a:r>
          </a:p>
          <a:p>
            <a:endParaRPr lang="en-US" dirty="0" smtClean="0"/>
          </a:p>
          <a:p>
            <a:r>
              <a:rPr lang="en-US" dirty="0" smtClean="0"/>
              <a:t>Challenges</a:t>
            </a:r>
          </a:p>
          <a:p>
            <a:pPr lvl="1"/>
            <a:r>
              <a:rPr lang="en-US" altLang="zh-CN" dirty="0" smtClean="0"/>
              <a:t>Handle node failure</a:t>
            </a:r>
          </a:p>
          <a:p>
            <a:pPr lvl="1"/>
            <a:r>
              <a:rPr lang="en-US" altLang="zh-CN" dirty="0" smtClean="0"/>
              <a:t>Ensure</a:t>
            </a:r>
            <a:r>
              <a:rPr lang="zh-CN" altLang="en-US" dirty="0" smtClean="0"/>
              <a:t> </a:t>
            </a:r>
            <a:r>
              <a:rPr lang="en-US" altLang="zh-CN" dirty="0" smtClean="0"/>
              <a:t>good performance</a:t>
            </a:r>
          </a:p>
          <a:p>
            <a:pPr lvl="1"/>
            <a:r>
              <a:rPr lang="en-US" altLang="zh-CN" dirty="0" smtClean="0"/>
              <a:t>Easy-to-use abstraction</a:t>
            </a:r>
          </a:p>
          <a:p>
            <a:endParaRPr lang="en-US" dirty="0"/>
          </a:p>
          <a:p>
            <a:endParaRPr lang="en-US" dirty="0"/>
          </a:p>
        </p:txBody>
      </p:sp>
      <p:sp>
        <p:nvSpPr>
          <p:cNvPr id="6" name="Date Placeholder 5"/>
          <p:cNvSpPr>
            <a:spLocks noGrp="1"/>
          </p:cNvSpPr>
          <p:nvPr>
            <p:ph type="dt" sz="half" idx="10"/>
          </p:nvPr>
        </p:nvSpPr>
        <p:spPr/>
        <p:txBody>
          <a:bodyPr/>
          <a:lstStyle/>
          <a:p>
            <a:fld id="{338B3460-2ED0-5941-A1D4-46203BD5E990}" type="datetime1">
              <a:rPr lang="en-US" smtClean="0"/>
              <a:t>10/9/17</a:t>
            </a:fld>
            <a:endParaRPr lang="en-US"/>
          </a:p>
        </p:txBody>
      </p:sp>
      <p:sp>
        <p:nvSpPr>
          <p:cNvPr id="7" name="Slide Number Placeholder 6"/>
          <p:cNvSpPr>
            <a:spLocks noGrp="1"/>
          </p:cNvSpPr>
          <p:nvPr>
            <p:ph type="sldNum" sz="quarter" idx="12"/>
          </p:nvPr>
        </p:nvSpPr>
        <p:spPr/>
        <p:txBody>
          <a:bodyPr/>
          <a:lstStyle/>
          <a:p>
            <a:fld id="{69F2510E-5755-9644-A5D2-B10DD538C5A3}" type="slidenum">
              <a:rPr lang="en-US" smtClean="0"/>
              <a:t>4</a:t>
            </a:fld>
            <a:endParaRPr lang="en-US"/>
          </a:p>
        </p:txBody>
      </p:sp>
    </p:spTree>
    <p:extLst>
      <p:ext uri="{BB962C8B-B14F-4D97-AF65-F5344CB8AC3E}">
        <p14:creationId xmlns:p14="http://schemas.microsoft.com/office/powerpoint/2010/main" val="1894075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3">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8" end="8"/>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3">
                                            <p:txEl>
                                              <p:pRg st="10" end="10"/>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3">
                                            <p:txEl>
                                              <p:pRg st="11" end="1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3"/>
          <p:cNvSpPr/>
          <p:nvPr/>
        </p:nvSpPr>
        <p:spPr>
          <a:xfrm>
            <a:off x="1190445" y="1242204"/>
            <a:ext cx="6652480" cy="2315408"/>
          </a:xfrm>
          <a:custGeom>
            <a:avLst/>
            <a:gdLst>
              <a:gd name="connsiteX0" fmla="*/ 17253 w 6652480"/>
              <a:gd name="connsiteY0" fmla="*/ 810883 h 2315408"/>
              <a:gd name="connsiteX1" fmla="*/ 172529 w 6652480"/>
              <a:gd name="connsiteY1" fmla="*/ 500332 h 2315408"/>
              <a:gd name="connsiteX2" fmla="*/ 241540 w 6652480"/>
              <a:gd name="connsiteY2" fmla="*/ 396815 h 2315408"/>
              <a:gd name="connsiteX3" fmla="*/ 345057 w 6652480"/>
              <a:gd name="connsiteY3" fmla="*/ 327804 h 2315408"/>
              <a:gd name="connsiteX4" fmla="*/ 552091 w 6652480"/>
              <a:gd name="connsiteY4" fmla="*/ 258792 h 2315408"/>
              <a:gd name="connsiteX5" fmla="*/ 672861 w 6652480"/>
              <a:gd name="connsiteY5" fmla="*/ 224287 h 2315408"/>
              <a:gd name="connsiteX6" fmla="*/ 828136 w 6652480"/>
              <a:gd name="connsiteY6" fmla="*/ 207034 h 2315408"/>
              <a:gd name="connsiteX7" fmla="*/ 931653 w 6652480"/>
              <a:gd name="connsiteY7" fmla="*/ 189781 h 2315408"/>
              <a:gd name="connsiteX8" fmla="*/ 1121434 w 6652480"/>
              <a:gd name="connsiteY8" fmla="*/ 172528 h 2315408"/>
              <a:gd name="connsiteX9" fmla="*/ 1276710 w 6652480"/>
              <a:gd name="connsiteY9" fmla="*/ 155275 h 2315408"/>
              <a:gd name="connsiteX10" fmla="*/ 1414732 w 6652480"/>
              <a:gd name="connsiteY10" fmla="*/ 138022 h 2315408"/>
              <a:gd name="connsiteX11" fmla="*/ 1656272 w 6652480"/>
              <a:gd name="connsiteY11" fmla="*/ 86264 h 2315408"/>
              <a:gd name="connsiteX12" fmla="*/ 2242868 w 6652480"/>
              <a:gd name="connsiteY12" fmla="*/ 51758 h 2315408"/>
              <a:gd name="connsiteX13" fmla="*/ 2346385 w 6652480"/>
              <a:gd name="connsiteY13" fmla="*/ 34505 h 2315408"/>
              <a:gd name="connsiteX14" fmla="*/ 2432649 w 6652480"/>
              <a:gd name="connsiteY14" fmla="*/ 17253 h 2315408"/>
              <a:gd name="connsiteX15" fmla="*/ 2553419 w 6652480"/>
              <a:gd name="connsiteY15" fmla="*/ 0 h 2315408"/>
              <a:gd name="connsiteX16" fmla="*/ 5158597 w 6652480"/>
              <a:gd name="connsiteY16" fmla="*/ 17253 h 2315408"/>
              <a:gd name="connsiteX17" fmla="*/ 5400136 w 6652480"/>
              <a:gd name="connsiteY17" fmla="*/ 51758 h 2315408"/>
              <a:gd name="connsiteX18" fmla="*/ 5486400 w 6652480"/>
              <a:gd name="connsiteY18" fmla="*/ 69011 h 2315408"/>
              <a:gd name="connsiteX19" fmla="*/ 5538159 w 6652480"/>
              <a:gd name="connsiteY19" fmla="*/ 86264 h 2315408"/>
              <a:gd name="connsiteX20" fmla="*/ 5624423 w 6652480"/>
              <a:gd name="connsiteY20" fmla="*/ 103517 h 2315408"/>
              <a:gd name="connsiteX21" fmla="*/ 5676181 w 6652480"/>
              <a:gd name="connsiteY21" fmla="*/ 120770 h 2315408"/>
              <a:gd name="connsiteX22" fmla="*/ 5952227 w 6652480"/>
              <a:gd name="connsiteY22" fmla="*/ 155275 h 2315408"/>
              <a:gd name="connsiteX23" fmla="*/ 6003985 w 6652480"/>
              <a:gd name="connsiteY23" fmla="*/ 155275 h 2315408"/>
              <a:gd name="connsiteX24" fmla="*/ 6176513 w 6652480"/>
              <a:gd name="connsiteY24" fmla="*/ 172528 h 2315408"/>
              <a:gd name="connsiteX25" fmla="*/ 6280030 w 6652480"/>
              <a:gd name="connsiteY25" fmla="*/ 241539 h 2315408"/>
              <a:gd name="connsiteX26" fmla="*/ 6366295 w 6652480"/>
              <a:gd name="connsiteY26" fmla="*/ 327804 h 2315408"/>
              <a:gd name="connsiteX27" fmla="*/ 6418053 w 6652480"/>
              <a:gd name="connsiteY27" fmla="*/ 431321 h 2315408"/>
              <a:gd name="connsiteX28" fmla="*/ 6452559 w 6652480"/>
              <a:gd name="connsiteY28" fmla="*/ 500332 h 2315408"/>
              <a:gd name="connsiteX29" fmla="*/ 6469812 w 6652480"/>
              <a:gd name="connsiteY29" fmla="*/ 552090 h 2315408"/>
              <a:gd name="connsiteX30" fmla="*/ 6538823 w 6652480"/>
              <a:gd name="connsiteY30" fmla="*/ 690113 h 2315408"/>
              <a:gd name="connsiteX31" fmla="*/ 6607834 w 6652480"/>
              <a:gd name="connsiteY31" fmla="*/ 845388 h 2315408"/>
              <a:gd name="connsiteX32" fmla="*/ 6625087 w 6652480"/>
              <a:gd name="connsiteY32" fmla="*/ 1449238 h 2315408"/>
              <a:gd name="connsiteX33" fmla="*/ 6590581 w 6652480"/>
              <a:gd name="connsiteY33" fmla="*/ 1708030 h 2315408"/>
              <a:gd name="connsiteX34" fmla="*/ 6556076 w 6652480"/>
              <a:gd name="connsiteY34" fmla="*/ 1863305 h 2315408"/>
              <a:gd name="connsiteX35" fmla="*/ 6521570 w 6652480"/>
              <a:gd name="connsiteY35" fmla="*/ 1915064 h 2315408"/>
              <a:gd name="connsiteX36" fmla="*/ 6487064 w 6652480"/>
              <a:gd name="connsiteY36" fmla="*/ 2018581 h 2315408"/>
              <a:gd name="connsiteX37" fmla="*/ 6314536 w 6652480"/>
              <a:gd name="connsiteY37" fmla="*/ 2225615 h 2315408"/>
              <a:gd name="connsiteX38" fmla="*/ 6262778 w 6652480"/>
              <a:gd name="connsiteY38" fmla="*/ 2277373 h 2315408"/>
              <a:gd name="connsiteX39" fmla="*/ 6159261 w 6652480"/>
              <a:gd name="connsiteY39" fmla="*/ 2311879 h 2315408"/>
              <a:gd name="connsiteX40" fmla="*/ 5037827 w 6652480"/>
              <a:gd name="connsiteY40" fmla="*/ 2277373 h 2315408"/>
              <a:gd name="connsiteX41" fmla="*/ 4882551 w 6652480"/>
              <a:gd name="connsiteY41" fmla="*/ 2242868 h 2315408"/>
              <a:gd name="connsiteX42" fmla="*/ 4830793 w 6652480"/>
              <a:gd name="connsiteY42" fmla="*/ 2208362 h 2315408"/>
              <a:gd name="connsiteX43" fmla="*/ 4761781 w 6652480"/>
              <a:gd name="connsiteY43" fmla="*/ 2191109 h 2315408"/>
              <a:gd name="connsiteX44" fmla="*/ 4572000 w 6652480"/>
              <a:gd name="connsiteY44" fmla="*/ 2139351 h 2315408"/>
              <a:gd name="connsiteX45" fmla="*/ 4399472 w 6652480"/>
              <a:gd name="connsiteY45" fmla="*/ 2104845 h 2315408"/>
              <a:gd name="connsiteX46" fmla="*/ 4192438 w 6652480"/>
              <a:gd name="connsiteY46" fmla="*/ 2070339 h 2315408"/>
              <a:gd name="connsiteX47" fmla="*/ 3726612 w 6652480"/>
              <a:gd name="connsiteY47" fmla="*/ 2053087 h 2315408"/>
              <a:gd name="connsiteX48" fmla="*/ 3623095 w 6652480"/>
              <a:gd name="connsiteY48" fmla="*/ 1984075 h 2315408"/>
              <a:gd name="connsiteX49" fmla="*/ 3588589 w 6652480"/>
              <a:gd name="connsiteY49" fmla="*/ 1880558 h 2315408"/>
              <a:gd name="connsiteX50" fmla="*/ 3571336 w 6652480"/>
              <a:gd name="connsiteY50" fmla="*/ 1345721 h 2315408"/>
              <a:gd name="connsiteX51" fmla="*/ 3519578 w 6652480"/>
              <a:gd name="connsiteY51" fmla="*/ 1311215 h 2315408"/>
              <a:gd name="connsiteX52" fmla="*/ 3416061 w 6652480"/>
              <a:gd name="connsiteY52" fmla="*/ 1276709 h 2315408"/>
              <a:gd name="connsiteX53" fmla="*/ 3364302 w 6652480"/>
              <a:gd name="connsiteY53" fmla="*/ 1259456 h 2315408"/>
              <a:gd name="connsiteX54" fmla="*/ 3071004 w 6652480"/>
              <a:gd name="connsiteY54" fmla="*/ 1242204 h 2315408"/>
              <a:gd name="connsiteX55" fmla="*/ 2898476 w 6652480"/>
              <a:gd name="connsiteY55" fmla="*/ 1224951 h 2315408"/>
              <a:gd name="connsiteX56" fmla="*/ 2501661 w 6652480"/>
              <a:gd name="connsiteY56" fmla="*/ 1207698 h 2315408"/>
              <a:gd name="connsiteX57" fmla="*/ 2329132 w 6652480"/>
              <a:gd name="connsiteY57" fmla="*/ 1190445 h 2315408"/>
              <a:gd name="connsiteX58" fmla="*/ 2242868 w 6652480"/>
              <a:gd name="connsiteY58" fmla="*/ 1173192 h 2315408"/>
              <a:gd name="connsiteX59" fmla="*/ 1897812 w 6652480"/>
              <a:gd name="connsiteY59" fmla="*/ 1155939 h 2315408"/>
              <a:gd name="connsiteX60" fmla="*/ 1777042 w 6652480"/>
              <a:gd name="connsiteY60" fmla="*/ 1138687 h 2315408"/>
              <a:gd name="connsiteX61" fmla="*/ 120770 w 6652480"/>
              <a:gd name="connsiteY61" fmla="*/ 1104181 h 2315408"/>
              <a:gd name="connsiteX62" fmla="*/ 51759 w 6652480"/>
              <a:gd name="connsiteY62" fmla="*/ 1000664 h 2315408"/>
              <a:gd name="connsiteX63" fmla="*/ 17253 w 6652480"/>
              <a:gd name="connsiteY63" fmla="*/ 948905 h 2315408"/>
              <a:gd name="connsiteX64" fmla="*/ 0 w 6652480"/>
              <a:gd name="connsiteY64" fmla="*/ 897147 h 2315408"/>
              <a:gd name="connsiteX65" fmla="*/ 17253 w 6652480"/>
              <a:gd name="connsiteY65" fmla="*/ 759124 h 23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652480" h="2315408">
                <a:moveTo>
                  <a:pt x="17253" y="810883"/>
                </a:moveTo>
                <a:cubicBezTo>
                  <a:pt x="119472" y="565558"/>
                  <a:pt x="62044" y="666060"/>
                  <a:pt x="172529" y="500332"/>
                </a:cubicBezTo>
                <a:cubicBezTo>
                  <a:pt x="172531" y="500328"/>
                  <a:pt x="241536" y="396818"/>
                  <a:pt x="241540" y="396815"/>
                </a:cubicBezTo>
                <a:cubicBezTo>
                  <a:pt x="276046" y="373811"/>
                  <a:pt x="305715" y="340918"/>
                  <a:pt x="345057" y="327804"/>
                </a:cubicBezTo>
                <a:lnTo>
                  <a:pt x="552091" y="258792"/>
                </a:lnTo>
                <a:cubicBezTo>
                  <a:pt x="590747" y="245907"/>
                  <a:pt x="632619" y="230478"/>
                  <a:pt x="672861" y="224287"/>
                </a:cubicBezTo>
                <a:cubicBezTo>
                  <a:pt x="724332" y="216368"/>
                  <a:pt x="776516" y="213917"/>
                  <a:pt x="828136" y="207034"/>
                </a:cubicBezTo>
                <a:cubicBezTo>
                  <a:pt x="862811" y="202411"/>
                  <a:pt x="896911" y="193868"/>
                  <a:pt x="931653" y="189781"/>
                </a:cubicBezTo>
                <a:cubicBezTo>
                  <a:pt x="994739" y="182359"/>
                  <a:pt x="1058228" y="178849"/>
                  <a:pt x="1121434" y="172528"/>
                </a:cubicBezTo>
                <a:cubicBezTo>
                  <a:pt x="1173253" y="167346"/>
                  <a:pt x="1224990" y="161360"/>
                  <a:pt x="1276710" y="155275"/>
                </a:cubicBezTo>
                <a:cubicBezTo>
                  <a:pt x="1322758" y="149858"/>
                  <a:pt x="1369161" y="146567"/>
                  <a:pt x="1414732" y="138022"/>
                </a:cubicBezTo>
                <a:cubicBezTo>
                  <a:pt x="1659714" y="92088"/>
                  <a:pt x="1452112" y="113486"/>
                  <a:pt x="1656272" y="86264"/>
                </a:cubicBezTo>
                <a:cubicBezTo>
                  <a:pt x="1883536" y="55962"/>
                  <a:pt x="1955739" y="63243"/>
                  <a:pt x="2242868" y="51758"/>
                </a:cubicBezTo>
                <a:lnTo>
                  <a:pt x="2346385" y="34505"/>
                </a:lnTo>
                <a:cubicBezTo>
                  <a:pt x="2375236" y="29259"/>
                  <a:pt x="2403724" y="22074"/>
                  <a:pt x="2432649" y="17253"/>
                </a:cubicBezTo>
                <a:cubicBezTo>
                  <a:pt x="2472761" y="10568"/>
                  <a:pt x="2513162" y="5751"/>
                  <a:pt x="2553419" y="0"/>
                </a:cubicBezTo>
                <a:lnTo>
                  <a:pt x="5158597" y="17253"/>
                </a:lnTo>
                <a:cubicBezTo>
                  <a:pt x="5313223" y="19174"/>
                  <a:pt x="5292079" y="27745"/>
                  <a:pt x="5400136" y="51758"/>
                </a:cubicBezTo>
                <a:cubicBezTo>
                  <a:pt x="5428762" y="58119"/>
                  <a:pt x="5457951" y="61899"/>
                  <a:pt x="5486400" y="69011"/>
                </a:cubicBezTo>
                <a:cubicBezTo>
                  <a:pt x="5504043" y="73422"/>
                  <a:pt x="5520516" y="81853"/>
                  <a:pt x="5538159" y="86264"/>
                </a:cubicBezTo>
                <a:cubicBezTo>
                  <a:pt x="5566608" y="93376"/>
                  <a:pt x="5595974" y="96405"/>
                  <a:pt x="5624423" y="103517"/>
                </a:cubicBezTo>
                <a:cubicBezTo>
                  <a:pt x="5642066" y="107928"/>
                  <a:pt x="5658538" y="116359"/>
                  <a:pt x="5676181" y="120770"/>
                </a:cubicBezTo>
                <a:cubicBezTo>
                  <a:pt x="5778038" y="146234"/>
                  <a:pt x="5834392" y="144563"/>
                  <a:pt x="5952227" y="155275"/>
                </a:cubicBezTo>
                <a:cubicBezTo>
                  <a:pt x="5835710" y="194114"/>
                  <a:pt x="5943258" y="155275"/>
                  <a:pt x="6003985" y="155275"/>
                </a:cubicBezTo>
                <a:cubicBezTo>
                  <a:pt x="6061781" y="155275"/>
                  <a:pt x="6119004" y="166777"/>
                  <a:pt x="6176513" y="172528"/>
                </a:cubicBezTo>
                <a:cubicBezTo>
                  <a:pt x="6211019" y="195532"/>
                  <a:pt x="6257026" y="207033"/>
                  <a:pt x="6280030" y="241539"/>
                </a:cubicBezTo>
                <a:cubicBezTo>
                  <a:pt x="6326038" y="310551"/>
                  <a:pt x="6297283" y="281796"/>
                  <a:pt x="6366295" y="327804"/>
                </a:cubicBezTo>
                <a:cubicBezTo>
                  <a:pt x="6432607" y="427273"/>
                  <a:pt x="6375194" y="331317"/>
                  <a:pt x="6418053" y="431321"/>
                </a:cubicBezTo>
                <a:cubicBezTo>
                  <a:pt x="6428184" y="454960"/>
                  <a:pt x="6442428" y="476693"/>
                  <a:pt x="6452559" y="500332"/>
                </a:cubicBezTo>
                <a:cubicBezTo>
                  <a:pt x="6459723" y="517047"/>
                  <a:pt x="6462287" y="535534"/>
                  <a:pt x="6469812" y="552090"/>
                </a:cubicBezTo>
                <a:cubicBezTo>
                  <a:pt x="6491097" y="598917"/>
                  <a:pt x="6522557" y="641315"/>
                  <a:pt x="6538823" y="690113"/>
                </a:cubicBezTo>
                <a:cubicBezTo>
                  <a:pt x="6579886" y="813301"/>
                  <a:pt x="6553153" y="763366"/>
                  <a:pt x="6607834" y="845388"/>
                </a:cubicBezTo>
                <a:cubicBezTo>
                  <a:pt x="6678008" y="1126082"/>
                  <a:pt x="6650707" y="962466"/>
                  <a:pt x="6625087" y="1449238"/>
                </a:cubicBezTo>
                <a:cubicBezTo>
                  <a:pt x="6610523" y="1725960"/>
                  <a:pt x="6621435" y="1553755"/>
                  <a:pt x="6590581" y="1708030"/>
                </a:cubicBezTo>
                <a:cubicBezTo>
                  <a:pt x="6581745" y="1752211"/>
                  <a:pt x="6578462" y="1818534"/>
                  <a:pt x="6556076" y="1863305"/>
                </a:cubicBezTo>
                <a:cubicBezTo>
                  <a:pt x="6546803" y="1881851"/>
                  <a:pt x="6529992" y="1896116"/>
                  <a:pt x="6521570" y="1915064"/>
                </a:cubicBezTo>
                <a:cubicBezTo>
                  <a:pt x="6506798" y="1948301"/>
                  <a:pt x="6507240" y="1988317"/>
                  <a:pt x="6487064" y="2018581"/>
                </a:cubicBezTo>
                <a:cubicBezTo>
                  <a:pt x="6390985" y="2162701"/>
                  <a:pt x="6447377" y="2092774"/>
                  <a:pt x="6314536" y="2225615"/>
                </a:cubicBezTo>
                <a:cubicBezTo>
                  <a:pt x="6297283" y="2242868"/>
                  <a:pt x="6285925" y="2269657"/>
                  <a:pt x="6262778" y="2277373"/>
                </a:cubicBezTo>
                <a:lnTo>
                  <a:pt x="6159261" y="2311879"/>
                </a:lnTo>
                <a:cubicBezTo>
                  <a:pt x="5707405" y="2304088"/>
                  <a:pt x="5416994" y="2340566"/>
                  <a:pt x="5037827" y="2277373"/>
                </a:cubicBezTo>
                <a:cubicBezTo>
                  <a:pt x="4972108" y="2266420"/>
                  <a:pt x="4944597" y="2258379"/>
                  <a:pt x="4882551" y="2242868"/>
                </a:cubicBezTo>
                <a:cubicBezTo>
                  <a:pt x="4865298" y="2231366"/>
                  <a:pt x="4849852" y="2216530"/>
                  <a:pt x="4830793" y="2208362"/>
                </a:cubicBezTo>
                <a:cubicBezTo>
                  <a:pt x="4808998" y="2199021"/>
                  <a:pt x="4784581" y="2197623"/>
                  <a:pt x="4761781" y="2191109"/>
                </a:cubicBezTo>
                <a:cubicBezTo>
                  <a:pt x="4646096" y="2158056"/>
                  <a:pt x="4777048" y="2180361"/>
                  <a:pt x="4572000" y="2139351"/>
                </a:cubicBezTo>
                <a:cubicBezTo>
                  <a:pt x="4514491" y="2127849"/>
                  <a:pt x="4456369" y="2119069"/>
                  <a:pt x="4399472" y="2104845"/>
                </a:cubicBezTo>
                <a:cubicBezTo>
                  <a:pt x="4314549" y="2083614"/>
                  <a:pt x="4297147" y="2076322"/>
                  <a:pt x="4192438" y="2070339"/>
                </a:cubicBezTo>
                <a:cubicBezTo>
                  <a:pt x="4037309" y="2061475"/>
                  <a:pt x="3881887" y="2058838"/>
                  <a:pt x="3726612" y="2053087"/>
                </a:cubicBezTo>
                <a:cubicBezTo>
                  <a:pt x="3677976" y="2036875"/>
                  <a:pt x="3652467" y="2036945"/>
                  <a:pt x="3623095" y="1984075"/>
                </a:cubicBezTo>
                <a:cubicBezTo>
                  <a:pt x="3605431" y="1952280"/>
                  <a:pt x="3588589" y="1880558"/>
                  <a:pt x="3588589" y="1880558"/>
                </a:cubicBezTo>
                <a:cubicBezTo>
                  <a:pt x="3582838" y="1702279"/>
                  <a:pt x="3592800" y="1522797"/>
                  <a:pt x="3571336" y="1345721"/>
                </a:cubicBezTo>
                <a:cubicBezTo>
                  <a:pt x="3568841" y="1325136"/>
                  <a:pt x="3538526" y="1319636"/>
                  <a:pt x="3519578" y="1311215"/>
                </a:cubicBezTo>
                <a:cubicBezTo>
                  <a:pt x="3486341" y="1296443"/>
                  <a:pt x="3450567" y="1288211"/>
                  <a:pt x="3416061" y="1276709"/>
                </a:cubicBezTo>
                <a:cubicBezTo>
                  <a:pt x="3398808" y="1270958"/>
                  <a:pt x="3382457" y="1260524"/>
                  <a:pt x="3364302" y="1259456"/>
                </a:cubicBezTo>
                <a:lnTo>
                  <a:pt x="3071004" y="1242204"/>
                </a:lnTo>
                <a:cubicBezTo>
                  <a:pt x="3013366" y="1237935"/>
                  <a:pt x="2956166" y="1228447"/>
                  <a:pt x="2898476" y="1224951"/>
                </a:cubicBezTo>
                <a:cubicBezTo>
                  <a:pt x="2766322" y="1216942"/>
                  <a:pt x="2633933" y="1213449"/>
                  <a:pt x="2501661" y="1207698"/>
                </a:cubicBezTo>
                <a:cubicBezTo>
                  <a:pt x="2444151" y="1201947"/>
                  <a:pt x="2386421" y="1198084"/>
                  <a:pt x="2329132" y="1190445"/>
                </a:cubicBezTo>
                <a:cubicBezTo>
                  <a:pt x="2300065" y="1186569"/>
                  <a:pt x="2272099" y="1175530"/>
                  <a:pt x="2242868" y="1173192"/>
                </a:cubicBezTo>
                <a:cubicBezTo>
                  <a:pt x="2128072" y="1164008"/>
                  <a:pt x="2012831" y="1161690"/>
                  <a:pt x="1897812" y="1155939"/>
                </a:cubicBezTo>
                <a:cubicBezTo>
                  <a:pt x="1857555" y="1150188"/>
                  <a:pt x="1817699" y="1139500"/>
                  <a:pt x="1777042" y="1138687"/>
                </a:cubicBezTo>
                <a:cubicBezTo>
                  <a:pt x="106456" y="1105276"/>
                  <a:pt x="681578" y="1291117"/>
                  <a:pt x="120770" y="1104181"/>
                </a:cubicBezTo>
                <a:lnTo>
                  <a:pt x="51759" y="1000664"/>
                </a:lnTo>
                <a:cubicBezTo>
                  <a:pt x="40257" y="983411"/>
                  <a:pt x="23810" y="968576"/>
                  <a:pt x="17253" y="948905"/>
                </a:cubicBezTo>
                <a:lnTo>
                  <a:pt x="0" y="897147"/>
                </a:lnTo>
                <a:lnTo>
                  <a:pt x="17253" y="759124"/>
                </a:lnTo>
              </a:path>
            </a:pathLst>
          </a:cu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TextBox 7"/>
          <p:cNvSpPr txBox="1"/>
          <p:nvPr/>
        </p:nvSpPr>
        <p:spPr>
          <a:xfrm>
            <a:off x="628650" y="1478092"/>
            <a:ext cx="7886700" cy="2862322"/>
          </a:xfrm>
          <a:prstGeom prst="rect">
            <a:avLst/>
          </a:prstGeom>
          <a:noFill/>
        </p:spPr>
        <p:txBody>
          <a:bodyPr wrap="square" rtlCol="0">
            <a:spAutoFit/>
          </a:bodyPr>
          <a:lstStyle/>
          <a:p>
            <a:pPr algn="ctr"/>
            <a:r>
              <a:rPr lang="en-US" altLang="zh-CN" sz="6000" b="1" dirty="0" smtClean="0">
                <a:solidFill>
                  <a:schemeClr val="accent5"/>
                </a:solidFill>
              </a:rPr>
              <a:t>Distributed</a:t>
            </a:r>
            <a:r>
              <a:rPr lang="zh-CN" altLang="en-US" sz="6000" b="1" dirty="0" smtClean="0">
                <a:solidFill>
                  <a:schemeClr val="accent5"/>
                </a:solidFill>
              </a:rPr>
              <a:t> </a:t>
            </a:r>
            <a:r>
              <a:rPr lang="en-US" altLang="zh-CN" sz="6000" b="1" dirty="0" smtClean="0">
                <a:solidFill>
                  <a:schemeClr val="accent5"/>
                </a:solidFill>
              </a:rPr>
              <a:t>Shared Persistent</a:t>
            </a:r>
            <a:r>
              <a:rPr lang="en-US" altLang="zh-CN" sz="6000" b="1" dirty="0">
                <a:solidFill>
                  <a:schemeClr val="accent5"/>
                </a:solidFill>
              </a:rPr>
              <a:t> </a:t>
            </a:r>
            <a:r>
              <a:rPr lang="en-US" altLang="zh-CN" sz="6000" b="1" dirty="0" smtClean="0">
                <a:solidFill>
                  <a:schemeClr val="accent5"/>
                </a:solidFill>
              </a:rPr>
              <a:t>Memory</a:t>
            </a:r>
            <a:r>
              <a:rPr lang="zh-CN" altLang="en-US" sz="6000" b="1" dirty="0" smtClean="0">
                <a:solidFill>
                  <a:schemeClr val="accent5"/>
                </a:solidFill>
              </a:rPr>
              <a:t> </a:t>
            </a:r>
            <a:r>
              <a:rPr lang="en-US" altLang="zh-CN" sz="6000" b="1" dirty="0" smtClean="0">
                <a:solidFill>
                  <a:schemeClr val="accent5"/>
                </a:solidFill>
              </a:rPr>
              <a:t>(DSPM)</a:t>
            </a:r>
            <a:endParaRPr lang="en-US" sz="6000" b="1" dirty="0">
              <a:solidFill>
                <a:schemeClr val="accent5"/>
              </a:solidFill>
            </a:endParaRPr>
          </a:p>
        </p:txBody>
      </p:sp>
      <p:sp>
        <p:nvSpPr>
          <p:cNvPr id="11" name="TextBox 10"/>
          <p:cNvSpPr txBox="1"/>
          <p:nvPr/>
        </p:nvSpPr>
        <p:spPr>
          <a:xfrm>
            <a:off x="628651" y="4748218"/>
            <a:ext cx="7886699" cy="1200329"/>
          </a:xfrm>
          <a:prstGeom prst="rect">
            <a:avLst/>
          </a:prstGeom>
          <a:noFill/>
        </p:spPr>
        <p:txBody>
          <a:bodyPr wrap="square" rtlCol="0">
            <a:spAutoFit/>
          </a:bodyPr>
          <a:lstStyle/>
          <a:p>
            <a:pPr algn="ctr"/>
            <a:r>
              <a:rPr lang="en-US" altLang="zh-CN" sz="3600" b="1" i="1" dirty="0" smtClean="0">
                <a:solidFill>
                  <a:srgbClr val="C00000"/>
                </a:solidFill>
              </a:rPr>
              <a:t>A</a:t>
            </a:r>
            <a:r>
              <a:rPr lang="zh-CN" altLang="en-US" sz="3600" b="1" i="1" dirty="0" smtClean="0">
                <a:solidFill>
                  <a:srgbClr val="C00000"/>
                </a:solidFill>
              </a:rPr>
              <a:t> </a:t>
            </a:r>
            <a:r>
              <a:rPr lang="en-US" altLang="zh-CN" sz="3600" b="1" i="1" dirty="0" smtClean="0">
                <a:solidFill>
                  <a:srgbClr val="C00000"/>
                </a:solidFill>
              </a:rPr>
              <a:t>significant</a:t>
            </a:r>
            <a:r>
              <a:rPr lang="zh-CN" altLang="en-US" sz="3600" b="1" i="1" dirty="0" smtClean="0">
                <a:solidFill>
                  <a:srgbClr val="C00000"/>
                </a:solidFill>
              </a:rPr>
              <a:t> </a:t>
            </a:r>
            <a:r>
              <a:rPr lang="en-US" altLang="zh-CN" sz="3600" b="1" i="1" dirty="0" smtClean="0">
                <a:solidFill>
                  <a:srgbClr val="C00000"/>
                </a:solidFill>
              </a:rPr>
              <a:t>step</a:t>
            </a:r>
            <a:r>
              <a:rPr lang="zh-CN" altLang="en-US" sz="3600" b="1" i="1" dirty="0" smtClean="0">
                <a:solidFill>
                  <a:srgbClr val="C00000"/>
                </a:solidFill>
              </a:rPr>
              <a:t> </a:t>
            </a:r>
            <a:r>
              <a:rPr lang="en-US" altLang="zh-CN" sz="3600" b="1" i="1" dirty="0" smtClean="0">
                <a:solidFill>
                  <a:srgbClr val="C00000"/>
                </a:solidFill>
              </a:rPr>
              <a:t>towards</a:t>
            </a:r>
            <a:endParaRPr lang="en-US" altLang="zh-CN" sz="3600" b="1" i="1" dirty="0">
              <a:solidFill>
                <a:srgbClr val="C00000"/>
              </a:solidFill>
            </a:endParaRPr>
          </a:p>
          <a:p>
            <a:pPr algn="ctr"/>
            <a:r>
              <a:rPr lang="en-US" altLang="zh-CN" sz="3600" b="1" i="1" dirty="0" smtClean="0">
                <a:solidFill>
                  <a:srgbClr val="C00000"/>
                </a:solidFill>
              </a:rPr>
              <a:t>using</a:t>
            </a:r>
            <a:r>
              <a:rPr lang="zh-CN" altLang="en-US" sz="3600" b="1" i="1" dirty="0" smtClean="0">
                <a:solidFill>
                  <a:srgbClr val="C00000"/>
                </a:solidFill>
              </a:rPr>
              <a:t> </a:t>
            </a:r>
            <a:r>
              <a:rPr lang="en-US" altLang="zh-CN" sz="3600" b="1" i="1" dirty="0" smtClean="0">
                <a:solidFill>
                  <a:srgbClr val="C00000"/>
                </a:solidFill>
              </a:rPr>
              <a:t>PM</a:t>
            </a:r>
            <a:r>
              <a:rPr lang="zh-CN" altLang="en-US" sz="3600" b="1" i="1" dirty="0" smtClean="0">
                <a:solidFill>
                  <a:srgbClr val="C00000"/>
                </a:solidFill>
              </a:rPr>
              <a:t> </a:t>
            </a:r>
            <a:r>
              <a:rPr lang="en-US" altLang="zh-CN" sz="3600" b="1" i="1" dirty="0" smtClean="0">
                <a:solidFill>
                  <a:srgbClr val="C00000"/>
                </a:solidFill>
              </a:rPr>
              <a:t>in</a:t>
            </a:r>
            <a:r>
              <a:rPr lang="zh-CN" altLang="en-US" sz="3600" b="1" i="1" dirty="0" smtClean="0">
                <a:solidFill>
                  <a:srgbClr val="C00000"/>
                </a:solidFill>
              </a:rPr>
              <a:t> </a:t>
            </a:r>
            <a:r>
              <a:rPr lang="en-US" altLang="zh-CN" sz="3600" b="1" i="1" dirty="0" smtClean="0">
                <a:solidFill>
                  <a:srgbClr val="C00000"/>
                </a:solidFill>
              </a:rPr>
              <a:t>datacenters</a:t>
            </a:r>
            <a:endParaRPr lang="en-US" sz="3600" b="1" i="1" dirty="0">
              <a:solidFill>
                <a:srgbClr val="C00000"/>
              </a:solidFill>
            </a:endParaRPr>
          </a:p>
        </p:txBody>
      </p:sp>
      <p:sp>
        <p:nvSpPr>
          <p:cNvPr id="3" name="Date Placeholder 2"/>
          <p:cNvSpPr>
            <a:spLocks noGrp="1"/>
          </p:cNvSpPr>
          <p:nvPr>
            <p:ph type="dt" sz="half" idx="10"/>
          </p:nvPr>
        </p:nvSpPr>
        <p:spPr/>
        <p:txBody>
          <a:bodyPr/>
          <a:lstStyle/>
          <a:p>
            <a:fld id="{DE7A11F1-265E-744B-B3CC-9C494350CFE1}" type="datetime1">
              <a:rPr lang="en-US" smtClean="0"/>
              <a:t>10/9/17</a:t>
            </a:fld>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5</a:t>
            </a:fld>
            <a:endParaRPr lang="en-US"/>
          </a:p>
        </p:txBody>
      </p:sp>
    </p:spTree>
    <p:extLst>
      <p:ext uri="{BB962C8B-B14F-4D97-AF65-F5344CB8AC3E}">
        <p14:creationId xmlns:p14="http://schemas.microsoft.com/office/powerpoint/2010/main" val="318523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dirty="0" smtClean="0">
                <a:solidFill>
                  <a:schemeClr val="accent5"/>
                </a:solidFill>
              </a:rPr>
              <a:t>DSPM</a:t>
            </a:r>
            <a:endParaRPr lang="en-US" b="1" dirty="0">
              <a:solidFill>
                <a:schemeClr val="accent5"/>
              </a:solidFill>
            </a:endParaRPr>
          </a:p>
        </p:txBody>
      </p:sp>
      <p:sp>
        <p:nvSpPr>
          <p:cNvPr id="3" name="Content Placeholder 2"/>
          <p:cNvSpPr>
            <a:spLocks noGrp="1"/>
          </p:cNvSpPr>
          <p:nvPr>
            <p:ph idx="1"/>
          </p:nvPr>
        </p:nvSpPr>
        <p:spPr/>
        <p:txBody>
          <a:bodyPr/>
          <a:lstStyle/>
          <a:p>
            <a:r>
              <a:rPr lang="en-US" altLang="zh-CN" dirty="0" smtClean="0"/>
              <a:t>Native</a:t>
            </a:r>
            <a:r>
              <a:rPr lang="zh-CN" altLang="en-US" dirty="0" smtClean="0"/>
              <a:t> </a:t>
            </a:r>
            <a:r>
              <a:rPr lang="en-US" altLang="zh-CN" dirty="0" smtClean="0"/>
              <a:t>M</a:t>
            </a:r>
            <a:r>
              <a:rPr lang="en-US" dirty="0" smtClean="0"/>
              <a:t>emory </a:t>
            </a:r>
            <a:r>
              <a:rPr lang="en-US" dirty="0"/>
              <a:t>Load/Store</a:t>
            </a:r>
          </a:p>
          <a:p>
            <a:pPr lvl="1"/>
            <a:r>
              <a:rPr lang="en-US" dirty="0"/>
              <a:t>Local or remote (transparent)</a:t>
            </a:r>
          </a:p>
          <a:p>
            <a:pPr lvl="1"/>
            <a:r>
              <a:rPr lang="en-US" dirty="0"/>
              <a:t>Pointers and in-memory data structures</a:t>
            </a:r>
          </a:p>
          <a:p>
            <a:r>
              <a:rPr lang="en-US" dirty="0"/>
              <a:t>Memory Sharing</a:t>
            </a:r>
          </a:p>
        </p:txBody>
      </p:sp>
      <p:sp>
        <p:nvSpPr>
          <p:cNvPr id="4" name="Footer Placeholder 3"/>
          <p:cNvSpPr>
            <a:spLocks noGrp="1"/>
          </p:cNvSpPr>
          <p:nvPr>
            <p:ph type="ftr" sz="quarter" idx="11"/>
          </p:nvPr>
        </p:nvSpPr>
        <p:spPr/>
        <p:txBody>
          <a:bodyPr/>
          <a:lstStyle/>
          <a:p>
            <a:r>
              <a:rPr lang="en-US" smtClean="0"/>
              <a:t>Purdue ECE WukLab</a:t>
            </a:r>
            <a:endParaRPr lang="en-US"/>
          </a:p>
        </p:txBody>
      </p:sp>
      <p:sp>
        <p:nvSpPr>
          <p:cNvPr id="5" name="Slide Number Placeholder 4"/>
          <p:cNvSpPr>
            <a:spLocks noGrp="1"/>
          </p:cNvSpPr>
          <p:nvPr>
            <p:ph type="sldNum" sz="quarter" idx="12"/>
          </p:nvPr>
        </p:nvSpPr>
        <p:spPr/>
        <p:txBody>
          <a:bodyPr/>
          <a:lstStyle/>
          <a:p>
            <a:fld id="{C16A7E51-AB9B-AF43-AB19-183093E31266}" type="slidenum">
              <a:rPr lang="en-US" smtClean="0"/>
              <a:t>6</a:t>
            </a:fld>
            <a:endParaRPr lang="en-US"/>
          </a:p>
        </p:txBody>
      </p:sp>
    </p:spTree>
    <p:extLst>
      <p:ext uri="{BB962C8B-B14F-4D97-AF65-F5344CB8AC3E}">
        <p14:creationId xmlns:p14="http://schemas.microsoft.com/office/powerpoint/2010/main" val="12924473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1"/>
          <p:cNvSpPr/>
          <p:nvPr/>
        </p:nvSpPr>
        <p:spPr>
          <a:xfrm>
            <a:off x="1448476" y="2518913"/>
            <a:ext cx="3296287" cy="810883"/>
          </a:xfrm>
          <a:custGeom>
            <a:avLst/>
            <a:gdLst>
              <a:gd name="connsiteX0" fmla="*/ 294060 w 3296287"/>
              <a:gd name="connsiteY0" fmla="*/ 34506 h 810883"/>
              <a:gd name="connsiteX1" fmla="*/ 225049 w 3296287"/>
              <a:gd name="connsiteY1" fmla="*/ 51759 h 810883"/>
              <a:gd name="connsiteX2" fmla="*/ 52520 w 3296287"/>
              <a:gd name="connsiteY2" fmla="*/ 86264 h 810883"/>
              <a:gd name="connsiteX3" fmla="*/ 18015 w 3296287"/>
              <a:gd name="connsiteY3" fmla="*/ 189781 h 810883"/>
              <a:gd name="connsiteX4" fmla="*/ 762 w 3296287"/>
              <a:gd name="connsiteY4" fmla="*/ 241540 h 810883"/>
              <a:gd name="connsiteX5" fmla="*/ 52520 w 3296287"/>
              <a:gd name="connsiteY5" fmla="*/ 690113 h 810883"/>
              <a:gd name="connsiteX6" fmla="*/ 190543 w 3296287"/>
              <a:gd name="connsiteY6" fmla="*/ 776378 h 810883"/>
              <a:gd name="connsiteX7" fmla="*/ 242301 w 3296287"/>
              <a:gd name="connsiteY7" fmla="*/ 793630 h 810883"/>
              <a:gd name="connsiteX8" fmla="*/ 1967584 w 3296287"/>
              <a:gd name="connsiteY8" fmla="*/ 810883 h 810883"/>
              <a:gd name="connsiteX9" fmla="*/ 3140777 w 3296287"/>
              <a:gd name="connsiteY9" fmla="*/ 793630 h 810883"/>
              <a:gd name="connsiteX10" fmla="*/ 3192535 w 3296287"/>
              <a:gd name="connsiteY10" fmla="*/ 741872 h 810883"/>
              <a:gd name="connsiteX11" fmla="*/ 3278799 w 3296287"/>
              <a:gd name="connsiteY11" fmla="*/ 655608 h 810883"/>
              <a:gd name="connsiteX12" fmla="*/ 3278799 w 3296287"/>
              <a:gd name="connsiteY12" fmla="*/ 534838 h 810883"/>
              <a:gd name="connsiteX13" fmla="*/ 3261547 w 3296287"/>
              <a:gd name="connsiteY13" fmla="*/ 155276 h 810883"/>
              <a:gd name="connsiteX14" fmla="*/ 3192535 w 3296287"/>
              <a:gd name="connsiteY14" fmla="*/ 69012 h 810883"/>
              <a:gd name="connsiteX15" fmla="*/ 3140777 w 3296287"/>
              <a:gd name="connsiteY15" fmla="*/ 51759 h 810883"/>
              <a:gd name="connsiteX16" fmla="*/ 2364399 w 3296287"/>
              <a:gd name="connsiteY16" fmla="*/ 34506 h 810883"/>
              <a:gd name="connsiteX17" fmla="*/ 1950332 w 3296287"/>
              <a:gd name="connsiteY17" fmla="*/ 0 h 810883"/>
              <a:gd name="connsiteX18" fmla="*/ 311313 w 3296287"/>
              <a:gd name="connsiteY18" fmla="*/ 17253 h 810883"/>
              <a:gd name="connsiteX19" fmla="*/ 242301 w 3296287"/>
              <a:gd name="connsiteY19" fmla="*/ 51759 h 81088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296287" h="810883">
                <a:moveTo>
                  <a:pt x="294060" y="34506"/>
                </a:moveTo>
                <a:cubicBezTo>
                  <a:pt x="271056" y="40257"/>
                  <a:pt x="248378" y="47517"/>
                  <a:pt x="225049" y="51759"/>
                </a:cubicBezTo>
                <a:cubicBezTo>
                  <a:pt x="50585" y="83480"/>
                  <a:pt x="158819" y="50833"/>
                  <a:pt x="52520" y="86264"/>
                </a:cubicBezTo>
                <a:lnTo>
                  <a:pt x="18015" y="189781"/>
                </a:lnTo>
                <a:lnTo>
                  <a:pt x="762" y="241540"/>
                </a:lnTo>
                <a:cubicBezTo>
                  <a:pt x="1623" y="258765"/>
                  <a:pt x="-12651" y="592356"/>
                  <a:pt x="52520" y="690113"/>
                </a:cubicBezTo>
                <a:cubicBezTo>
                  <a:pt x="107201" y="772135"/>
                  <a:pt x="67355" y="735316"/>
                  <a:pt x="190543" y="776378"/>
                </a:cubicBezTo>
                <a:cubicBezTo>
                  <a:pt x="207796" y="782129"/>
                  <a:pt x="224116" y="793448"/>
                  <a:pt x="242301" y="793630"/>
                </a:cubicBezTo>
                <a:lnTo>
                  <a:pt x="1967584" y="810883"/>
                </a:lnTo>
                <a:lnTo>
                  <a:pt x="3140777" y="793630"/>
                </a:lnTo>
                <a:cubicBezTo>
                  <a:pt x="3165137" y="792258"/>
                  <a:pt x="3176915" y="760616"/>
                  <a:pt x="3192535" y="741872"/>
                </a:cubicBezTo>
                <a:cubicBezTo>
                  <a:pt x="3264421" y="655608"/>
                  <a:pt x="3183910" y="718867"/>
                  <a:pt x="3278799" y="655608"/>
                </a:cubicBezTo>
                <a:cubicBezTo>
                  <a:pt x="3312897" y="553315"/>
                  <a:pt x="3288277" y="658051"/>
                  <a:pt x="3278799" y="534838"/>
                </a:cubicBezTo>
                <a:cubicBezTo>
                  <a:pt x="3269085" y="408560"/>
                  <a:pt x="3271647" y="281524"/>
                  <a:pt x="3261547" y="155276"/>
                </a:cubicBezTo>
                <a:cubicBezTo>
                  <a:pt x="3257401" y="103455"/>
                  <a:pt x="3237005" y="91247"/>
                  <a:pt x="3192535" y="69012"/>
                </a:cubicBezTo>
                <a:cubicBezTo>
                  <a:pt x="3176269" y="60879"/>
                  <a:pt x="3158947" y="52516"/>
                  <a:pt x="3140777" y="51759"/>
                </a:cubicBezTo>
                <a:cubicBezTo>
                  <a:pt x="2882145" y="40983"/>
                  <a:pt x="2623192" y="40257"/>
                  <a:pt x="2364399" y="34506"/>
                </a:cubicBezTo>
                <a:lnTo>
                  <a:pt x="1950332" y="0"/>
                </a:lnTo>
                <a:cubicBezTo>
                  <a:pt x="1403962" y="0"/>
                  <a:pt x="857653" y="11502"/>
                  <a:pt x="311313" y="17253"/>
                </a:cubicBezTo>
                <a:cubicBezTo>
                  <a:pt x="251838" y="37078"/>
                  <a:pt x="272414" y="21646"/>
                  <a:pt x="242301" y="51759"/>
                </a:cubicBezTo>
              </a:path>
            </a:pathLst>
          </a:cu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Freeform 13"/>
          <p:cNvSpPr/>
          <p:nvPr/>
        </p:nvSpPr>
        <p:spPr>
          <a:xfrm>
            <a:off x="1311215" y="1070288"/>
            <a:ext cx="6531710" cy="2487324"/>
          </a:xfrm>
          <a:custGeom>
            <a:avLst/>
            <a:gdLst>
              <a:gd name="connsiteX0" fmla="*/ 17253 w 6652480"/>
              <a:gd name="connsiteY0" fmla="*/ 810883 h 2315408"/>
              <a:gd name="connsiteX1" fmla="*/ 172529 w 6652480"/>
              <a:gd name="connsiteY1" fmla="*/ 500332 h 2315408"/>
              <a:gd name="connsiteX2" fmla="*/ 241540 w 6652480"/>
              <a:gd name="connsiteY2" fmla="*/ 396815 h 2315408"/>
              <a:gd name="connsiteX3" fmla="*/ 345057 w 6652480"/>
              <a:gd name="connsiteY3" fmla="*/ 327804 h 2315408"/>
              <a:gd name="connsiteX4" fmla="*/ 552091 w 6652480"/>
              <a:gd name="connsiteY4" fmla="*/ 258792 h 2315408"/>
              <a:gd name="connsiteX5" fmla="*/ 672861 w 6652480"/>
              <a:gd name="connsiteY5" fmla="*/ 224287 h 2315408"/>
              <a:gd name="connsiteX6" fmla="*/ 828136 w 6652480"/>
              <a:gd name="connsiteY6" fmla="*/ 207034 h 2315408"/>
              <a:gd name="connsiteX7" fmla="*/ 931653 w 6652480"/>
              <a:gd name="connsiteY7" fmla="*/ 189781 h 2315408"/>
              <a:gd name="connsiteX8" fmla="*/ 1121434 w 6652480"/>
              <a:gd name="connsiteY8" fmla="*/ 172528 h 2315408"/>
              <a:gd name="connsiteX9" fmla="*/ 1276710 w 6652480"/>
              <a:gd name="connsiteY9" fmla="*/ 155275 h 2315408"/>
              <a:gd name="connsiteX10" fmla="*/ 1414732 w 6652480"/>
              <a:gd name="connsiteY10" fmla="*/ 138022 h 2315408"/>
              <a:gd name="connsiteX11" fmla="*/ 1656272 w 6652480"/>
              <a:gd name="connsiteY11" fmla="*/ 86264 h 2315408"/>
              <a:gd name="connsiteX12" fmla="*/ 2242868 w 6652480"/>
              <a:gd name="connsiteY12" fmla="*/ 51758 h 2315408"/>
              <a:gd name="connsiteX13" fmla="*/ 2346385 w 6652480"/>
              <a:gd name="connsiteY13" fmla="*/ 34505 h 2315408"/>
              <a:gd name="connsiteX14" fmla="*/ 2432649 w 6652480"/>
              <a:gd name="connsiteY14" fmla="*/ 17253 h 2315408"/>
              <a:gd name="connsiteX15" fmla="*/ 2553419 w 6652480"/>
              <a:gd name="connsiteY15" fmla="*/ 0 h 2315408"/>
              <a:gd name="connsiteX16" fmla="*/ 5158597 w 6652480"/>
              <a:gd name="connsiteY16" fmla="*/ 17253 h 2315408"/>
              <a:gd name="connsiteX17" fmla="*/ 5400136 w 6652480"/>
              <a:gd name="connsiteY17" fmla="*/ 51758 h 2315408"/>
              <a:gd name="connsiteX18" fmla="*/ 5486400 w 6652480"/>
              <a:gd name="connsiteY18" fmla="*/ 69011 h 2315408"/>
              <a:gd name="connsiteX19" fmla="*/ 5538159 w 6652480"/>
              <a:gd name="connsiteY19" fmla="*/ 86264 h 2315408"/>
              <a:gd name="connsiteX20" fmla="*/ 5624423 w 6652480"/>
              <a:gd name="connsiteY20" fmla="*/ 103517 h 2315408"/>
              <a:gd name="connsiteX21" fmla="*/ 5676181 w 6652480"/>
              <a:gd name="connsiteY21" fmla="*/ 120770 h 2315408"/>
              <a:gd name="connsiteX22" fmla="*/ 5952227 w 6652480"/>
              <a:gd name="connsiteY22" fmla="*/ 155275 h 2315408"/>
              <a:gd name="connsiteX23" fmla="*/ 6003985 w 6652480"/>
              <a:gd name="connsiteY23" fmla="*/ 155275 h 2315408"/>
              <a:gd name="connsiteX24" fmla="*/ 6176513 w 6652480"/>
              <a:gd name="connsiteY24" fmla="*/ 172528 h 2315408"/>
              <a:gd name="connsiteX25" fmla="*/ 6280030 w 6652480"/>
              <a:gd name="connsiteY25" fmla="*/ 241539 h 2315408"/>
              <a:gd name="connsiteX26" fmla="*/ 6366295 w 6652480"/>
              <a:gd name="connsiteY26" fmla="*/ 327804 h 2315408"/>
              <a:gd name="connsiteX27" fmla="*/ 6418053 w 6652480"/>
              <a:gd name="connsiteY27" fmla="*/ 431321 h 2315408"/>
              <a:gd name="connsiteX28" fmla="*/ 6452559 w 6652480"/>
              <a:gd name="connsiteY28" fmla="*/ 500332 h 2315408"/>
              <a:gd name="connsiteX29" fmla="*/ 6469812 w 6652480"/>
              <a:gd name="connsiteY29" fmla="*/ 552090 h 2315408"/>
              <a:gd name="connsiteX30" fmla="*/ 6538823 w 6652480"/>
              <a:gd name="connsiteY30" fmla="*/ 690113 h 2315408"/>
              <a:gd name="connsiteX31" fmla="*/ 6607834 w 6652480"/>
              <a:gd name="connsiteY31" fmla="*/ 845388 h 2315408"/>
              <a:gd name="connsiteX32" fmla="*/ 6625087 w 6652480"/>
              <a:gd name="connsiteY32" fmla="*/ 1449238 h 2315408"/>
              <a:gd name="connsiteX33" fmla="*/ 6590581 w 6652480"/>
              <a:gd name="connsiteY33" fmla="*/ 1708030 h 2315408"/>
              <a:gd name="connsiteX34" fmla="*/ 6556076 w 6652480"/>
              <a:gd name="connsiteY34" fmla="*/ 1863305 h 2315408"/>
              <a:gd name="connsiteX35" fmla="*/ 6521570 w 6652480"/>
              <a:gd name="connsiteY35" fmla="*/ 1915064 h 2315408"/>
              <a:gd name="connsiteX36" fmla="*/ 6487064 w 6652480"/>
              <a:gd name="connsiteY36" fmla="*/ 2018581 h 2315408"/>
              <a:gd name="connsiteX37" fmla="*/ 6314536 w 6652480"/>
              <a:gd name="connsiteY37" fmla="*/ 2225615 h 2315408"/>
              <a:gd name="connsiteX38" fmla="*/ 6262778 w 6652480"/>
              <a:gd name="connsiteY38" fmla="*/ 2277373 h 2315408"/>
              <a:gd name="connsiteX39" fmla="*/ 6159261 w 6652480"/>
              <a:gd name="connsiteY39" fmla="*/ 2311879 h 2315408"/>
              <a:gd name="connsiteX40" fmla="*/ 5037827 w 6652480"/>
              <a:gd name="connsiteY40" fmla="*/ 2277373 h 2315408"/>
              <a:gd name="connsiteX41" fmla="*/ 4882551 w 6652480"/>
              <a:gd name="connsiteY41" fmla="*/ 2242868 h 2315408"/>
              <a:gd name="connsiteX42" fmla="*/ 4830793 w 6652480"/>
              <a:gd name="connsiteY42" fmla="*/ 2208362 h 2315408"/>
              <a:gd name="connsiteX43" fmla="*/ 4761781 w 6652480"/>
              <a:gd name="connsiteY43" fmla="*/ 2191109 h 2315408"/>
              <a:gd name="connsiteX44" fmla="*/ 4572000 w 6652480"/>
              <a:gd name="connsiteY44" fmla="*/ 2139351 h 2315408"/>
              <a:gd name="connsiteX45" fmla="*/ 4399472 w 6652480"/>
              <a:gd name="connsiteY45" fmla="*/ 2104845 h 2315408"/>
              <a:gd name="connsiteX46" fmla="*/ 4192438 w 6652480"/>
              <a:gd name="connsiteY46" fmla="*/ 2070339 h 2315408"/>
              <a:gd name="connsiteX47" fmla="*/ 3726612 w 6652480"/>
              <a:gd name="connsiteY47" fmla="*/ 2053087 h 2315408"/>
              <a:gd name="connsiteX48" fmla="*/ 3623095 w 6652480"/>
              <a:gd name="connsiteY48" fmla="*/ 1984075 h 2315408"/>
              <a:gd name="connsiteX49" fmla="*/ 3588589 w 6652480"/>
              <a:gd name="connsiteY49" fmla="*/ 1880558 h 2315408"/>
              <a:gd name="connsiteX50" fmla="*/ 3571336 w 6652480"/>
              <a:gd name="connsiteY50" fmla="*/ 1345721 h 2315408"/>
              <a:gd name="connsiteX51" fmla="*/ 3519578 w 6652480"/>
              <a:gd name="connsiteY51" fmla="*/ 1311215 h 2315408"/>
              <a:gd name="connsiteX52" fmla="*/ 3416061 w 6652480"/>
              <a:gd name="connsiteY52" fmla="*/ 1276709 h 2315408"/>
              <a:gd name="connsiteX53" fmla="*/ 3364302 w 6652480"/>
              <a:gd name="connsiteY53" fmla="*/ 1259456 h 2315408"/>
              <a:gd name="connsiteX54" fmla="*/ 3071004 w 6652480"/>
              <a:gd name="connsiteY54" fmla="*/ 1242204 h 2315408"/>
              <a:gd name="connsiteX55" fmla="*/ 2898476 w 6652480"/>
              <a:gd name="connsiteY55" fmla="*/ 1224951 h 2315408"/>
              <a:gd name="connsiteX56" fmla="*/ 2501661 w 6652480"/>
              <a:gd name="connsiteY56" fmla="*/ 1207698 h 2315408"/>
              <a:gd name="connsiteX57" fmla="*/ 2329132 w 6652480"/>
              <a:gd name="connsiteY57" fmla="*/ 1190445 h 2315408"/>
              <a:gd name="connsiteX58" fmla="*/ 2242868 w 6652480"/>
              <a:gd name="connsiteY58" fmla="*/ 1173192 h 2315408"/>
              <a:gd name="connsiteX59" fmla="*/ 1897812 w 6652480"/>
              <a:gd name="connsiteY59" fmla="*/ 1155939 h 2315408"/>
              <a:gd name="connsiteX60" fmla="*/ 1777042 w 6652480"/>
              <a:gd name="connsiteY60" fmla="*/ 1138687 h 2315408"/>
              <a:gd name="connsiteX61" fmla="*/ 120770 w 6652480"/>
              <a:gd name="connsiteY61" fmla="*/ 1104181 h 2315408"/>
              <a:gd name="connsiteX62" fmla="*/ 51759 w 6652480"/>
              <a:gd name="connsiteY62" fmla="*/ 1000664 h 2315408"/>
              <a:gd name="connsiteX63" fmla="*/ 17253 w 6652480"/>
              <a:gd name="connsiteY63" fmla="*/ 948905 h 2315408"/>
              <a:gd name="connsiteX64" fmla="*/ 0 w 6652480"/>
              <a:gd name="connsiteY64" fmla="*/ 897147 h 2315408"/>
              <a:gd name="connsiteX65" fmla="*/ 17253 w 6652480"/>
              <a:gd name="connsiteY65" fmla="*/ 759124 h 2315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6652480" h="2315408">
                <a:moveTo>
                  <a:pt x="17253" y="810883"/>
                </a:moveTo>
                <a:cubicBezTo>
                  <a:pt x="119472" y="565558"/>
                  <a:pt x="62044" y="666060"/>
                  <a:pt x="172529" y="500332"/>
                </a:cubicBezTo>
                <a:cubicBezTo>
                  <a:pt x="172531" y="500328"/>
                  <a:pt x="241536" y="396818"/>
                  <a:pt x="241540" y="396815"/>
                </a:cubicBezTo>
                <a:cubicBezTo>
                  <a:pt x="276046" y="373811"/>
                  <a:pt x="305715" y="340918"/>
                  <a:pt x="345057" y="327804"/>
                </a:cubicBezTo>
                <a:lnTo>
                  <a:pt x="552091" y="258792"/>
                </a:lnTo>
                <a:cubicBezTo>
                  <a:pt x="590747" y="245907"/>
                  <a:pt x="632619" y="230478"/>
                  <a:pt x="672861" y="224287"/>
                </a:cubicBezTo>
                <a:cubicBezTo>
                  <a:pt x="724332" y="216368"/>
                  <a:pt x="776516" y="213917"/>
                  <a:pt x="828136" y="207034"/>
                </a:cubicBezTo>
                <a:cubicBezTo>
                  <a:pt x="862811" y="202411"/>
                  <a:pt x="896911" y="193868"/>
                  <a:pt x="931653" y="189781"/>
                </a:cubicBezTo>
                <a:cubicBezTo>
                  <a:pt x="994739" y="182359"/>
                  <a:pt x="1058228" y="178849"/>
                  <a:pt x="1121434" y="172528"/>
                </a:cubicBezTo>
                <a:cubicBezTo>
                  <a:pt x="1173253" y="167346"/>
                  <a:pt x="1224990" y="161360"/>
                  <a:pt x="1276710" y="155275"/>
                </a:cubicBezTo>
                <a:cubicBezTo>
                  <a:pt x="1322758" y="149858"/>
                  <a:pt x="1369161" y="146567"/>
                  <a:pt x="1414732" y="138022"/>
                </a:cubicBezTo>
                <a:cubicBezTo>
                  <a:pt x="1659714" y="92088"/>
                  <a:pt x="1452112" y="113486"/>
                  <a:pt x="1656272" y="86264"/>
                </a:cubicBezTo>
                <a:cubicBezTo>
                  <a:pt x="1883536" y="55962"/>
                  <a:pt x="1955739" y="63243"/>
                  <a:pt x="2242868" y="51758"/>
                </a:cubicBezTo>
                <a:lnTo>
                  <a:pt x="2346385" y="34505"/>
                </a:lnTo>
                <a:cubicBezTo>
                  <a:pt x="2375236" y="29259"/>
                  <a:pt x="2403724" y="22074"/>
                  <a:pt x="2432649" y="17253"/>
                </a:cubicBezTo>
                <a:cubicBezTo>
                  <a:pt x="2472761" y="10568"/>
                  <a:pt x="2513162" y="5751"/>
                  <a:pt x="2553419" y="0"/>
                </a:cubicBezTo>
                <a:lnTo>
                  <a:pt x="5158597" y="17253"/>
                </a:lnTo>
                <a:cubicBezTo>
                  <a:pt x="5313223" y="19174"/>
                  <a:pt x="5292079" y="27745"/>
                  <a:pt x="5400136" y="51758"/>
                </a:cubicBezTo>
                <a:cubicBezTo>
                  <a:pt x="5428762" y="58119"/>
                  <a:pt x="5457951" y="61899"/>
                  <a:pt x="5486400" y="69011"/>
                </a:cubicBezTo>
                <a:cubicBezTo>
                  <a:pt x="5504043" y="73422"/>
                  <a:pt x="5520516" y="81853"/>
                  <a:pt x="5538159" y="86264"/>
                </a:cubicBezTo>
                <a:cubicBezTo>
                  <a:pt x="5566608" y="93376"/>
                  <a:pt x="5595974" y="96405"/>
                  <a:pt x="5624423" y="103517"/>
                </a:cubicBezTo>
                <a:cubicBezTo>
                  <a:pt x="5642066" y="107928"/>
                  <a:pt x="5658538" y="116359"/>
                  <a:pt x="5676181" y="120770"/>
                </a:cubicBezTo>
                <a:cubicBezTo>
                  <a:pt x="5778038" y="146234"/>
                  <a:pt x="5834392" y="144563"/>
                  <a:pt x="5952227" y="155275"/>
                </a:cubicBezTo>
                <a:cubicBezTo>
                  <a:pt x="5835710" y="194114"/>
                  <a:pt x="5943258" y="155275"/>
                  <a:pt x="6003985" y="155275"/>
                </a:cubicBezTo>
                <a:cubicBezTo>
                  <a:pt x="6061781" y="155275"/>
                  <a:pt x="6119004" y="166777"/>
                  <a:pt x="6176513" y="172528"/>
                </a:cubicBezTo>
                <a:cubicBezTo>
                  <a:pt x="6211019" y="195532"/>
                  <a:pt x="6257026" y="207033"/>
                  <a:pt x="6280030" y="241539"/>
                </a:cubicBezTo>
                <a:cubicBezTo>
                  <a:pt x="6326038" y="310551"/>
                  <a:pt x="6297283" y="281796"/>
                  <a:pt x="6366295" y="327804"/>
                </a:cubicBezTo>
                <a:cubicBezTo>
                  <a:pt x="6432607" y="427273"/>
                  <a:pt x="6375194" y="331317"/>
                  <a:pt x="6418053" y="431321"/>
                </a:cubicBezTo>
                <a:cubicBezTo>
                  <a:pt x="6428184" y="454960"/>
                  <a:pt x="6442428" y="476693"/>
                  <a:pt x="6452559" y="500332"/>
                </a:cubicBezTo>
                <a:cubicBezTo>
                  <a:pt x="6459723" y="517047"/>
                  <a:pt x="6462287" y="535534"/>
                  <a:pt x="6469812" y="552090"/>
                </a:cubicBezTo>
                <a:cubicBezTo>
                  <a:pt x="6491097" y="598917"/>
                  <a:pt x="6522557" y="641315"/>
                  <a:pt x="6538823" y="690113"/>
                </a:cubicBezTo>
                <a:cubicBezTo>
                  <a:pt x="6579886" y="813301"/>
                  <a:pt x="6553153" y="763366"/>
                  <a:pt x="6607834" y="845388"/>
                </a:cubicBezTo>
                <a:cubicBezTo>
                  <a:pt x="6678008" y="1126082"/>
                  <a:pt x="6650707" y="962466"/>
                  <a:pt x="6625087" y="1449238"/>
                </a:cubicBezTo>
                <a:cubicBezTo>
                  <a:pt x="6610523" y="1725960"/>
                  <a:pt x="6621435" y="1553755"/>
                  <a:pt x="6590581" y="1708030"/>
                </a:cubicBezTo>
                <a:cubicBezTo>
                  <a:pt x="6581745" y="1752211"/>
                  <a:pt x="6578462" y="1818534"/>
                  <a:pt x="6556076" y="1863305"/>
                </a:cubicBezTo>
                <a:cubicBezTo>
                  <a:pt x="6546803" y="1881851"/>
                  <a:pt x="6529992" y="1896116"/>
                  <a:pt x="6521570" y="1915064"/>
                </a:cubicBezTo>
                <a:cubicBezTo>
                  <a:pt x="6506798" y="1948301"/>
                  <a:pt x="6507240" y="1988317"/>
                  <a:pt x="6487064" y="2018581"/>
                </a:cubicBezTo>
                <a:cubicBezTo>
                  <a:pt x="6390985" y="2162701"/>
                  <a:pt x="6447377" y="2092774"/>
                  <a:pt x="6314536" y="2225615"/>
                </a:cubicBezTo>
                <a:cubicBezTo>
                  <a:pt x="6297283" y="2242868"/>
                  <a:pt x="6285925" y="2269657"/>
                  <a:pt x="6262778" y="2277373"/>
                </a:cubicBezTo>
                <a:lnTo>
                  <a:pt x="6159261" y="2311879"/>
                </a:lnTo>
                <a:cubicBezTo>
                  <a:pt x="5707405" y="2304088"/>
                  <a:pt x="5416994" y="2340566"/>
                  <a:pt x="5037827" y="2277373"/>
                </a:cubicBezTo>
                <a:cubicBezTo>
                  <a:pt x="4972108" y="2266420"/>
                  <a:pt x="4944597" y="2258379"/>
                  <a:pt x="4882551" y="2242868"/>
                </a:cubicBezTo>
                <a:cubicBezTo>
                  <a:pt x="4865298" y="2231366"/>
                  <a:pt x="4849852" y="2216530"/>
                  <a:pt x="4830793" y="2208362"/>
                </a:cubicBezTo>
                <a:cubicBezTo>
                  <a:pt x="4808998" y="2199021"/>
                  <a:pt x="4784581" y="2197623"/>
                  <a:pt x="4761781" y="2191109"/>
                </a:cubicBezTo>
                <a:cubicBezTo>
                  <a:pt x="4646096" y="2158056"/>
                  <a:pt x="4777048" y="2180361"/>
                  <a:pt x="4572000" y="2139351"/>
                </a:cubicBezTo>
                <a:cubicBezTo>
                  <a:pt x="4514491" y="2127849"/>
                  <a:pt x="4456369" y="2119069"/>
                  <a:pt x="4399472" y="2104845"/>
                </a:cubicBezTo>
                <a:cubicBezTo>
                  <a:pt x="4314549" y="2083614"/>
                  <a:pt x="4297147" y="2076322"/>
                  <a:pt x="4192438" y="2070339"/>
                </a:cubicBezTo>
                <a:cubicBezTo>
                  <a:pt x="4037309" y="2061475"/>
                  <a:pt x="3881887" y="2058838"/>
                  <a:pt x="3726612" y="2053087"/>
                </a:cubicBezTo>
                <a:cubicBezTo>
                  <a:pt x="3677976" y="2036875"/>
                  <a:pt x="3652467" y="2036945"/>
                  <a:pt x="3623095" y="1984075"/>
                </a:cubicBezTo>
                <a:cubicBezTo>
                  <a:pt x="3605431" y="1952280"/>
                  <a:pt x="3588589" y="1880558"/>
                  <a:pt x="3588589" y="1880558"/>
                </a:cubicBezTo>
                <a:cubicBezTo>
                  <a:pt x="3582838" y="1702279"/>
                  <a:pt x="3592800" y="1522797"/>
                  <a:pt x="3571336" y="1345721"/>
                </a:cubicBezTo>
                <a:cubicBezTo>
                  <a:pt x="3568841" y="1325136"/>
                  <a:pt x="3538526" y="1319636"/>
                  <a:pt x="3519578" y="1311215"/>
                </a:cubicBezTo>
                <a:cubicBezTo>
                  <a:pt x="3486341" y="1296443"/>
                  <a:pt x="3450567" y="1288211"/>
                  <a:pt x="3416061" y="1276709"/>
                </a:cubicBezTo>
                <a:cubicBezTo>
                  <a:pt x="3398808" y="1270958"/>
                  <a:pt x="3382457" y="1260524"/>
                  <a:pt x="3364302" y="1259456"/>
                </a:cubicBezTo>
                <a:lnTo>
                  <a:pt x="3071004" y="1242204"/>
                </a:lnTo>
                <a:cubicBezTo>
                  <a:pt x="3013366" y="1237935"/>
                  <a:pt x="2956166" y="1228447"/>
                  <a:pt x="2898476" y="1224951"/>
                </a:cubicBezTo>
                <a:cubicBezTo>
                  <a:pt x="2766322" y="1216942"/>
                  <a:pt x="2633933" y="1213449"/>
                  <a:pt x="2501661" y="1207698"/>
                </a:cubicBezTo>
                <a:cubicBezTo>
                  <a:pt x="2444151" y="1201947"/>
                  <a:pt x="2386421" y="1198084"/>
                  <a:pt x="2329132" y="1190445"/>
                </a:cubicBezTo>
                <a:cubicBezTo>
                  <a:pt x="2300065" y="1186569"/>
                  <a:pt x="2272099" y="1175530"/>
                  <a:pt x="2242868" y="1173192"/>
                </a:cubicBezTo>
                <a:cubicBezTo>
                  <a:pt x="2128072" y="1164008"/>
                  <a:pt x="2012831" y="1161690"/>
                  <a:pt x="1897812" y="1155939"/>
                </a:cubicBezTo>
                <a:cubicBezTo>
                  <a:pt x="1857555" y="1150188"/>
                  <a:pt x="1817699" y="1139500"/>
                  <a:pt x="1777042" y="1138687"/>
                </a:cubicBezTo>
                <a:cubicBezTo>
                  <a:pt x="106456" y="1105276"/>
                  <a:pt x="681578" y="1291117"/>
                  <a:pt x="120770" y="1104181"/>
                </a:cubicBezTo>
                <a:lnTo>
                  <a:pt x="51759" y="1000664"/>
                </a:lnTo>
                <a:cubicBezTo>
                  <a:pt x="40257" y="983411"/>
                  <a:pt x="23810" y="968576"/>
                  <a:pt x="17253" y="948905"/>
                </a:cubicBezTo>
                <a:lnTo>
                  <a:pt x="0" y="897147"/>
                </a:lnTo>
                <a:lnTo>
                  <a:pt x="17253" y="759124"/>
                </a:lnTo>
              </a:path>
            </a:pathLst>
          </a:custGeom>
          <a:solidFill>
            <a:schemeClr val="accent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n>
                <a:solidFill>
                  <a:srgbClr val="C00000"/>
                </a:solidFill>
              </a:ln>
            </a:endParaRPr>
          </a:p>
        </p:txBody>
      </p:sp>
      <p:sp>
        <p:nvSpPr>
          <p:cNvPr id="8" name="TextBox 7"/>
          <p:cNvSpPr txBox="1"/>
          <p:nvPr/>
        </p:nvSpPr>
        <p:spPr>
          <a:xfrm>
            <a:off x="628650" y="1478092"/>
            <a:ext cx="7886700" cy="2862322"/>
          </a:xfrm>
          <a:prstGeom prst="rect">
            <a:avLst/>
          </a:prstGeom>
          <a:noFill/>
        </p:spPr>
        <p:txBody>
          <a:bodyPr wrap="square" rtlCol="0">
            <a:spAutoFit/>
          </a:bodyPr>
          <a:lstStyle/>
          <a:p>
            <a:pPr algn="ctr"/>
            <a:r>
              <a:rPr lang="en-US" altLang="zh-CN" sz="6000" b="1" dirty="0" smtClean="0">
                <a:solidFill>
                  <a:schemeClr val="accent5"/>
                </a:solidFill>
              </a:rPr>
              <a:t>Distributed</a:t>
            </a:r>
            <a:r>
              <a:rPr lang="zh-CN" altLang="en-US" sz="6000" b="1" dirty="0" smtClean="0">
                <a:solidFill>
                  <a:schemeClr val="accent5"/>
                </a:solidFill>
              </a:rPr>
              <a:t> </a:t>
            </a:r>
            <a:r>
              <a:rPr lang="en-US" altLang="zh-CN" sz="6000" b="1" dirty="0" smtClean="0">
                <a:solidFill>
                  <a:schemeClr val="accent5"/>
                </a:solidFill>
              </a:rPr>
              <a:t>Shared Persistent</a:t>
            </a:r>
            <a:r>
              <a:rPr lang="en-US" altLang="zh-CN" sz="6000" b="1" dirty="0">
                <a:solidFill>
                  <a:schemeClr val="accent5"/>
                </a:solidFill>
              </a:rPr>
              <a:t> </a:t>
            </a:r>
            <a:r>
              <a:rPr lang="en-US" altLang="zh-CN" sz="6000" b="1" dirty="0" smtClean="0">
                <a:solidFill>
                  <a:schemeClr val="accent5"/>
                </a:solidFill>
              </a:rPr>
              <a:t>Memory</a:t>
            </a:r>
            <a:r>
              <a:rPr lang="zh-CN" altLang="en-US" sz="6000" b="1" dirty="0" smtClean="0">
                <a:solidFill>
                  <a:schemeClr val="accent5"/>
                </a:solidFill>
              </a:rPr>
              <a:t> </a:t>
            </a:r>
            <a:r>
              <a:rPr lang="en-US" altLang="zh-CN" sz="6000" b="1" dirty="0" smtClean="0">
                <a:solidFill>
                  <a:schemeClr val="accent5"/>
                </a:solidFill>
              </a:rPr>
              <a:t>(DSPM)</a:t>
            </a:r>
            <a:endParaRPr lang="en-US" sz="6000" b="1" dirty="0">
              <a:solidFill>
                <a:schemeClr val="accent5"/>
              </a:solidFill>
            </a:endParaRPr>
          </a:p>
        </p:txBody>
      </p:sp>
      <p:sp>
        <p:nvSpPr>
          <p:cNvPr id="11" name="TextBox 10"/>
          <p:cNvSpPr txBox="1"/>
          <p:nvPr/>
        </p:nvSpPr>
        <p:spPr>
          <a:xfrm>
            <a:off x="628651" y="4748218"/>
            <a:ext cx="7886699" cy="1200329"/>
          </a:xfrm>
          <a:prstGeom prst="rect">
            <a:avLst/>
          </a:prstGeom>
          <a:noFill/>
        </p:spPr>
        <p:txBody>
          <a:bodyPr wrap="square" rtlCol="0">
            <a:spAutoFit/>
          </a:bodyPr>
          <a:lstStyle/>
          <a:p>
            <a:pPr algn="ctr"/>
            <a:r>
              <a:rPr lang="en-US" altLang="zh-CN" sz="3600" b="1" i="1" dirty="0" smtClean="0">
                <a:solidFill>
                  <a:srgbClr val="C00000"/>
                </a:solidFill>
              </a:rPr>
              <a:t>A</a:t>
            </a:r>
            <a:r>
              <a:rPr lang="zh-CN" altLang="en-US" sz="3600" b="1" i="1" dirty="0" smtClean="0">
                <a:solidFill>
                  <a:srgbClr val="C00000"/>
                </a:solidFill>
              </a:rPr>
              <a:t> </a:t>
            </a:r>
            <a:r>
              <a:rPr lang="en-US" altLang="zh-CN" sz="3600" b="1" i="1" dirty="0" smtClean="0">
                <a:solidFill>
                  <a:srgbClr val="C00000"/>
                </a:solidFill>
              </a:rPr>
              <a:t>significant</a:t>
            </a:r>
            <a:r>
              <a:rPr lang="zh-CN" altLang="en-US" sz="3600" b="1" i="1" dirty="0" smtClean="0">
                <a:solidFill>
                  <a:srgbClr val="C00000"/>
                </a:solidFill>
              </a:rPr>
              <a:t> </a:t>
            </a:r>
            <a:r>
              <a:rPr lang="en-US" altLang="zh-CN" sz="3600" b="1" i="1" dirty="0" smtClean="0">
                <a:solidFill>
                  <a:srgbClr val="C00000"/>
                </a:solidFill>
              </a:rPr>
              <a:t>step</a:t>
            </a:r>
            <a:r>
              <a:rPr lang="zh-CN" altLang="en-US" sz="3600" b="1" i="1" dirty="0" smtClean="0">
                <a:solidFill>
                  <a:srgbClr val="C00000"/>
                </a:solidFill>
              </a:rPr>
              <a:t> </a:t>
            </a:r>
            <a:r>
              <a:rPr lang="en-US" altLang="zh-CN" sz="3600" b="1" i="1" dirty="0" smtClean="0">
                <a:solidFill>
                  <a:srgbClr val="C00000"/>
                </a:solidFill>
              </a:rPr>
              <a:t>towards</a:t>
            </a:r>
            <a:endParaRPr lang="en-US" altLang="zh-CN" sz="3600" b="1" i="1" dirty="0">
              <a:solidFill>
                <a:srgbClr val="C00000"/>
              </a:solidFill>
            </a:endParaRPr>
          </a:p>
          <a:p>
            <a:pPr algn="ctr"/>
            <a:r>
              <a:rPr lang="en-US" altLang="zh-CN" sz="3600" b="1" i="1" dirty="0" smtClean="0">
                <a:solidFill>
                  <a:srgbClr val="C00000"/>
                </a:solidFill>
              </a:rPr>
              <a:t>using</a:t>
            </a:r>
            <a:r>
              <a:rPr lang="zh-CN" altLang="en-US" sz="3600" b="1" i="1" dirty="0" smtClean="0">
                <a:solidFill>
                  <a:srgbClr val="C00000"/>
                </a:solidFill>
              </a:rPr>
              <a:t> </a:t>
            </a:r>
            <a:r>
              <a:rPr lang="en-US" altLang="zh-CN" sz="3600" b="1" i="1" dirty="0" smtClean="0">
                <a:solidFill>
                  <a:srgbClr val="C00000"/>
                </a:solidFill>
              </a:rPr>
              <a:t>PM</a:t>
            </a:r>
            <a:r>
              <a:rPr lang="zh-CN" altLang="en-US" sz="3600" b="1" i="1" dirty="0" smtClean="0">
                <a:solidFill>
                  <a:srgbClr val="C00000"/>
                </a:solidFill>
              </a:rPr>
              <a:t> </a:t>
            </a:r>
            <a:r>
              <a:rPr lang="en-US" altLang="zh-CN" sz="3600" b="1" i="1" dirty="0" smtClean="0">
                <a:solidFill>
                  <a:srgbClr val="C00000"/>
                </a:solidFill>
              </a:rPr>
              <a:t>in</a:t>
            </a:r>
            <a:r>
              <a:rPr lang="zh-CN" altLang="en-US" sz="3600" b="1" i="1" dirty="0" smtClean="0">
                <a:solidFill>
                  <a:srgbClr val="C00000"/>
                </a:solidFill>
              </a:rPr>
              <a:t> </a:t>
            </a:r>
            <a:r>
              <a:rPr lang="en-US" altLang="zh-CN" sz="3600" b="1" i="1" dirty="0" smtClean="0">
                <a:solidFill>
                  <a:srgbClr val="C00000"/>
                </a:solidFill>
              </a:rPr>
              <a:t>datacenters</a:t>
            </a:r>
            <a:endParaRPr lang="en-US" sz="3600" b="1" i="1" dirty="0">
              <a:solidFill>
                <a:srgbClr val="C00000"/>
              </a:solidFill>
            </a:endParaRPr>
          </a:p>
        </p:txBody>
      </p:sp>
      <p:sp>
        <p:nvSpPr>
          <p:cNvPr id="3" name="Date Placeholder 2"/>
          <p:cNvSpPr>
            <a:spLocks noGrp="1"/>
          </p:cNvSpPr>
          <p:nvPr>
            <p:ph type="dt" sz="half" idx="10"/>
          </p:nvPr>
        </p:nvSpPr>
        <p:spPr/>
        <p:txBody>
          <a:bodyPr/>
          <a:lstStyle/>
          <a:p>
            <a:fld id="{DE7A11F1-265E-744B-B3CC-9C494350CFE1}" type="datetime1">
              <a:rPr lang="en-US" smtClean="0"/>
              <a:t>10/9/17</a:t>
            </a:fld>
            <a:endParaRPr lang="en-US"/>
          </a:p>
        </p:txBody>
      </p:sp>
      <p:sp>
        <p:nvSpPr>
          <p:cNvPr id="6" name="Slide Number Placeholder 5"/>
          <p:cNvSpPr>
            <a:spLocks noGrp="1"/>
          </p:cNvSpPr>
          <p:nvPr>
            <p:ph type="sldNum" sz="quarter" idx="12"/>
          </p:nvPr>
        </p:nvSpPr>
        <p:spPr/>
        <p:txBody>
          <a:bodyPr/>
          <a:lstStyle/>
          <a:p>
            <a:fld id="{69F2510E-5755-9644-A5D2-B10DD538C5A3}" type="slidenum">
              <a:rPr lang="en-US" smtClean="0"/>
              <a:t>7</a:t>
            </a:fld>
            <a:endParaRPr lang="en-US"/>
          </a:p>
        </p:txBody>
      </p:sp>
    </p:spTree>
    <p:extLst>
      <p:ext uri="{BB962C8B-B14F-4D97-AF65-F5344CB8AC3E}">
        <p14:creationId xmlns:p14="http://schemas.microsoft.com/office/powerpoint/2010/main" val="2665923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7886700" cy="1907534"/>
          </a:xfrm>
        </p:spPr>
        <p:txBody>
          <a:bodyPr/>
          <a:lstStyle/>
          <a:p>
            <a:r>
              <a:rPr lang="en-US" altLang="zh-CN" dirty="0" smtClean="0"/>
              <a:t>Direct</a:t>
            </a:r>
            <a:r>
              <a:rPr lang="zh-CN" altLang="en-US" dirty="0" smtClean="0"/>
              <a:t> </a:t>
            </a:r>
            <a:r>
              <a:rPr lang="en-US" altLang="zh-CN" dirty="0"/>
              <a:t>M</a:t>
            </a:r>
            <a:r>
              <a:rPr lang="en-US" dirty="0" smtClean="0"/>
              <a:t>emory Load/Store</a:t>
            </a:r>
          </a:p>
          <a:p>
            <a:pPr lvl="1"/>
            <a:r>
              <a:rPr lang="en-US" dirty="0" smtClean="0"/>
              <a:t>Local or remote (transparent)</a:t>
            </a:r>
          </a:p>
          <a:p>
            <a:pPr lvl="1"/>
            <a:r>
              <a:rPr lang="en-US" dirty="0" smtClean="0"/>
              <a:t>Pointers and in-memory data structures</a:t>
            </a:r>
          </a:p>
          <a:p>
            <a:r>
              <a:rPr lang="en-US" dirty="0" smtClean="0"/>
              <a:t>Memory Sharing</a:t>
            </a:r>
            <a:endParaRPr lang="en-US" dirty="0"/>
          </a:p>
          <a:p>
            <a:endParaRPr lang="en-US" b="1" dirty="0" smtClean="0"/>
          </a:p>
          <a:p>
            <a:endParaRPr lang="en-US" b="1" dirty="0"/>
          </a:p>
        </p:txBody>
      </p:sp>
      <p:sp>
        <p:nvSpPr>
          <p:cNvPr id="8" name="Date Placeholder 7"/>
          <p:cNvSpPr>
            <a:spLocks noGrp="1"/>
          </p:cNvSpPr>
          <p:nvPr>
            <p:ph type="dt" sz="half" idx="10"/>
          </p:nvPr>
        </p:nvSpPr>
        <p:spPr/>
        <p:txBody>
          <a:bodyPr/>
          <a:lstStyle/>
          <a:p>
            <a:fld id="{7A6F0F93-9FAE-2D43-B500-9E9FB62C5C14}" type="datetime1">
              <a:rPr lang="en-US" smtClean="0"/>
              <a:t>10/9/17</a:t>
            </a:fld>
            <a:endParaRPr lang="en-US"/>
          </a:p>
        </p:txBody>
      </p:sp>
      <p:sp>
        <p:nvSpPr>
          <p:cNvPr id="9" name="Slide Number Placeholder 8"/>
          <p:cNvSpPr>
            <a:spLocks noGrp="1"/>
          </p:cNvSpPr>
          <p:nvPr>
            <p:ph type="sldNum" sz="quarter" idx="12"/>
          </p:nvPr>
        </p:nvSpPr>
        <p:spPr/>
        <p:txBody>
          <a:bodyPr/>
          <a:lstStyle/>
          <a:p>
            <a:fld id="{69F2510E-5755-9644-A5D2-B10DD538C5A3}" type="slidenum">
              <a:rPr lang="en-US" smtClean="0"/>
              <a:t>8</a:t>
            </a:fld>
            <a:endParaRPr lang="en-US"/>
          </a:p>
        </p:txBody>
      </p:sp>
      <p:sp>
        <p:nvSpPr>
          <p:cNvPr id="4" name="TextBox 3"/>
          <p:cNvSpPr txBox="1"/>
          <p:nvPr/>
        </p:nvSpPr>
        <p:spPr>
          <a:xfrm>
            <a:off x="628650" y="4132613"/>
            <a:ext cx="184731" cy="369332"/>
          </a:xfrm>
          <a:prstGeom prst="rect">
            <a:avLst/>
          </a:prstGeom>
          <a:noFill/>
        </p:spPr>
        <p:txBody>
          <a:bodyPr wrap="none" rtlCol="0">
            <a:spAutoFit/>
          </a:bodyPr>
          <a:lstStyle/>
          <a:p>
            <a:endParaRPr lang="en-US" dirty="0"/>
          </a:p>
        </p:txBody>
      </p:sp>
      <p:sp>
        <p:nvSpPr>
          <p:cNvPr id="16" name="Content Placeholder 2"/>
          <p:cNvSpPr txBox="1">
            <a:spLocks/>
          </p:cNvSpPr>
          <p:nvPr/>
        </p:nvSpPr>
        <p:spPr>
          <a:xfrm>
            <a:off x="628650" y="3850019"/>
            <a:ext cx="7886700" cy="1907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Persistent Naming</a:t>
            </a:r>
          </a:p>
          <a:p>
            <a:r>
              <a:rPr lang="en-US" dirty="0" smtClean="0"/>
              <a:t>Data Durability and Reliability</a:t>
            </a:r>
          </a:p>
          <a:p>
            <a:endParaRPr lang="en-US" b="1" dirty="0" smtClean="0"/>
          </a:p>
          <a:p>
            <a:endParaRPr lang="en-US" b="1" dirty="0"/>
          </a:p>
        </p:txBody>
      </p:sp>
      <p:sp>
        <p:nvSpPr>
          <p:cNvPr id="6" name="Title 5"/>
          <p:cNvSpPr>
            <a:spLocks noGrp="1"/>
          </p:cNvSpPr>
          <p:nvPr>
            <p:ph type="title"/>
          </p:nvPr>
        </p:nvSpPr>
        <p:spPr/>
        <p:txBody>
          <a:bodyPr/>
          <a:lstStyle/>
          <a:p>
            <a:pPr algn="ctr"/>
            <a:r>
              <a:rPr lang="en-US" altLang="zh-CN" b="1" dirty="0" smtClean="0">
                <a:solidFill>
                  <a:schemeClr val="accent5"/>
                </a:solidFill>
              </a:rPr>
              <a:t>DSPM</a:t>
            </a:r>
            <a:endParaRPr lang="en-US" b="1" dirty="0">
              <a:solidFill>
                <a:schemeClr val="accent5"/>
              </a:solidFill>
            </a:endParaRPr>
          </a:p>
        </p:txBody>
      </p:sp>
    </p:spTree>
    <p:extLst>
      <p:ext uri="{BB962C8B-B14F-4D97-AF65-F5344CB8AC3E}">
        <p14:creationId xmlns:p14="http://schemas.microsoft.com/office/powerpoint/2010/main" val="164984474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28650" y="1690689"/>
            <a:ext cx="7886700" cy="1907534"/>
          </a:xfrm>
        </p:spPr>
        <p:txBody>
          <a:bodyPr/>
          <a:lstStyle/>
          <a:p>
            <a:r>
              <a:rPr lang="en-US" altLang="zh-CN" dirty="0" smtClean="0"/>
              <a:t>Direct</a:t>
            </a:r>
            <a:r>
              <a:rPr lang="zh-CN" altLang="en-US" dirty="0" smtClean="0"/>
              <a:t> </a:t>
            </a:r>
            <a:r>
              <a:rPr lang="en-US" altLang="zh-CN" dirty="0"/>
              <a:t>M</a:t>
            </a:r>
            <a:r>
              <a:rPr lang="en-US" dirty="0" smtClean="0"/>
              <a:t>emory Load/Store</a:t>
            </a:r>
          </a:p>
          <a:p>
            <a:pPr lvl="1"/>
            <a:r>
              <a:rPr lang="en-US" dirty="0" smtClean="0"/>
              <a:t>Local or remote (transparent)</a:t>
            </a:r>
          </a:p>
          <a:p>
            <a:pPr lvl="1"/>
            <a:r>
              <a:rPr lang="en-US" dirty="0" smtClean="0"/>
              <a:t>Pointers and in-memory data structures</a:t>
            </a:r>
          </a:p>
          <a:p>
            <a:r>
              <a:rPr lang="en-US" dirty="0" smtClean="0"/>
              <a:t>Memory Sharing</a:t>
            </a:r>
            <a:endParaRPr lang="en-US" dirty="0"/>
          </a:p>
          <a:p>
            <a:endParaRPr lang="en-US" b="1" dirty="0" smtClean="0"/>
          </a:p>
          <a:p>
            <a:endParaRPr lang="en-US" b="1" dirty="0"/>
          </a:p>
        </p:txBody>
      </p:sp>
      <p:sp>
        <p:nvSpPr>
          <p:cNvPr id="8" name="Date Placeholder 7"/>
          <p:cNvSpPr>
            <a:spLocks noGrp="1"/>
          </p:cNvSpPr>
          <p:nvPr>
            <p:ph type="dt" sz="half" idx="10"/>
          </p:nvPr>
        </p:nvSpPr>
        <p:spPr/>
        <p:txBody>
          <a:bodyPr/>
          <a:lstStyle/>
          <a:p>
            <a:fld id="{7A6F0F93-9FAE-2D43-B500-9E9FB62C5C14}" type="datetime1">
              <a:rPr lang="en-US" smtClean="0"/>
              <a:t>10/9/17</a:t>
            </a:fld>
            <a:endParaRPr lang="en-US"/>
          </a:p>
        </p:txBody>
      </p:sp>
      <p:sp>
        <p:nvSpPr>
          <p:cNvPr id="9" name="Slide Number Placeholder 8"/>
          <p:cNvSpPr>
            <a:spLocks noGrp="1"/>
          </p:cNvSpPr>
          <p:nvPr>
            <p:ph type="sldNum" sz="quarter" idx="12"/>
          </p:nvPr>
        </p:nvSpPr>
        <p:spPr/>
        <p:txBody>
          <a:bodyPr/>
          <a:lstStyle/>
          <a:p>
            <a:fld id="{69F2510E-5755-9644-A5D2-B10DD538C5A3}" type="slidenum">
              <a:rPr lang="en-US" smtClean="0"/>
              <a:t>9</a:t>
            </a:fld>
            <a:endParaRPr lang="en-US"/>
          </a:p>
        </p:txBody>
      </p:sp>
      <p:sp>
        <p:nvSpPr>
          <p:cNvPr id="4" name="TextBox 3"/>
          <p:cNvSpPr txBox="1"/>
          <p:nvPr/>
        </p:nvSpPr>
        <p:spPr>
          <a:xfrm>
            <a:off x="628650" y="4132613"/>
            <a:ext cx="184731" cy="369332"/>
          </a:xfrm>
          <a:prstGeom prst="rect">
            <a:avLst/>
          </a:prstGeom>
          <a:noFill/>
        </p:spPr>
        <p:txBody>
          <a:bodyPr wrap="none" rtlCol="0">
            <a:spAutoFit/>
          </a:bodyPr>
          <a:lstStyle/>
          <a:p>
            <a:endParaRPr lang="en-US" dirty="0"/>
          </a:p>
        </p:txBody>
      </p:sp>
      <p:sp>
        <p:nvSpPr>
          <p:cNvPr id="16" name="Content Placeholder 2"/>
          <p:cNvSpPr txBox="1">
            <a:spLocks/>
          </p:cNvSpPr>
          <p:nvPr/>
        </p:nvSpPr>
        <p:spPr>
          <a:xfrm>
            <a:off x="628650" y="3850019"/>
            <a:ext cx="7886700" cy="1907534"/>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tLang="zh-CN" dirty="0" smtClean="0"/>
              <a:t>Persistent Naming</a:t>
            </a:r>
          </a:p>
          <a:p>
            <a:r>
              <a:rPr lang="en-US" dirty="0" smtClean="0"/>
              <a:t>Data Durability and Reliability</a:t>
            </a:r>
          </a:p>
          <a:p>
            <a:endParaRPr lang="en-US" b="1" dirty="0" smtClean="0"/>
          </a:p>
          <a:p>
            <a:endParaRPr lang="en-US" b="1" dirty="0"/>
          </a:p>
        </p:txBody>
      </p:sp>
      <p:sp>
        <p:nvSpPr>
          <p:cNvPr id="5" name="Rectangle 4"/>
          <p:cNvSpPr/>
          <p:nvPr/>
        </p:nvSpPr>
        <p:spPr>
          <a:xfrm>
            <a:off x="628650" y="1690689"/>
            <a:ext cx="8123464" cy="1788781"/>
          </a:xfrm>
          <a:prstGeom prst="rect">
            <a:avLst/>
          </a:prstGeom>
          <a:solidFill>
            <a:schemeClr val="dk1">
              <a:alpha val="92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smtClean="0">
                <a:solidFill>
                  <a:schemeClr val="bg1">
                    <a:lumMod val="85000"/>
                  </a:schemeClr>
                </a:solidFill>
              </a:rPr>
              <a:t>Distributed Memory</a:t>
            </a:r>
            <a:endParaRPr lang="en-US" sz="4000" dirty="0">
              <a:solidFill>
                <a:schemeClr val="bg1">
                  <a:lumMod val="85000"/>
                </a:schemeClr>
              </a:solidFill>
            </a:endParaRPr>
          </a:p>
        </p:txBody>
      </p:sp>
      <p:sp>
        <p:nvSpPr>
          <p:cNvPr id="12" name="Rectangle 11"/>
          <p:cNvSpPr/>
          <p:nvPr/>
        </p:nvSpPr>
        <p:spPr>
          <a:xfrm>
            <a:off x="628650" y="3653858"/>
            <a:ext cx="8123464" cy="1788781"/>
          </a:xfrm>
          <a:prstGeom prst="rect">
            <a:avLst/>
          </a:prstGeom>
          <a:solidFill>
            <a:schemeClr val="dk1">
              <a:alpha val="92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z="4000" dirty="0" smtClean="0">
                <a:solidFill>
                  <a:schemeClr val="bg1">
                    <a:lumMod val="85000"/>
                  </a:schemeClr>
                </a:solidFill>
              </a:rPr>
              <a:t>Distributed </a:t>
            </a:r>
            <a:r>
              <a:rPr lang="en-US" altLang="zh-CN" sz="4000" dirty="0" smtClean="0">
                <a:solidFill>
                  <a:schemeClr val="bg1">
                    <a:lumMod val="85000"/>
                  </a:schemeClr>
                </a:solidFill>
              </a:rPr>
              <a:t>Storage</a:t>
            </a:r>
            <a:endParaRPr lang="en-US" sz="4000" dirty="0">
              <a:solidFill>
                <a:schemeClr val="bg1">
                  <a:lumMod val="85000"/>
                </a:schemeClr>
              </a:solidFill>
            </a:endParaRPr>
          </a:p>
        </p:txBody>
      </p:sp>
      <p:sp>
        <p:nvSpPr>
          <p:cNvPr id="10" name="Rectangle 9"/>
          <p:cNvSpPr/>
          <p:nvPr/>
        </p:nvSpPr>
        <p:spPr>
          <a:xfrm>
            <a:off x="0" y="1690689"/>
            <a:ext cx="9144000" cy="3751950"/>
          </a:xfrm>
          <a:prstGeom prst="rect">
            <a:avLst/>
          </a:prstGeom>
          <a:solidFill>
            <a:schemeClr val="dk1">
              <a:alpha val="92000"/>
            </a:schemeClr>
          </a:solidFill>
        </p:spPr>
        <p:style>
          <a:lnRef idx="2">
            <a:schemeClr val="dk1">
              <a:shade val="50000"/>
            </a:schemeClr>
          </a:lnRef>
          <a:fillRef idx="1">
            <a:schemeClr val="dk1"/>
          </a:fillRef>
          <a:effectRef idx="0">
            <a:schemeClr val="dk1"/>
          </a:effectRef>
          <a:fontRef idx="minor">
            <a:schemeClr val="lt1"/>
          </a:fontRef>
        </p:style>
        <p:txBody>
          <a:bodyPr rtlCol="0" anchor="ctr"/>
          <a:lstStyle/>
          <a:p>
            <a:pPr lvl="1" algn="ctr"/>
            <a:r>
              <a:rPr lang="en-US" sz="4800" b="1" i="1" dirty="0" smtClean="0">
                <a:solidFill>
                  <a:schemeClr val="bg1">
                    <a:lumMod val="85000"/>
                  </a:schemeClr>
                </a:solidFill>
              </a:rPr>
              <a:t>DSPM</a:t>
            </a:r>
            <a:r>
              <a:rPr lang="zh-CN" altLang="en-US" sz="4800" b="1" i="1" dirty="0" smtClean="0">
                <a:solidFill>
                  <a:schemeClr val="bg1">
                    <a:lumMod val="85000"/>
                  </a:schemeClr>
                </a:solidFill>
              </a:rPr>
              <a:t> </a:t>
            </a:r>
            <a:r>
              <a:rPr lang="en-US" altLang="zh-CN" sz="4800" b="1" i="1" dirty="0" smtClean="0">
                <a:solidFill>
                  <a:schemeClr val="bg1">
                    <a:lumMod val="85000"/>
                  </a:schemeClr>
                </a:solidFill>
              </a:rPr>
              <a:t>Design</a:t>
            </a:r>
            <a:r>
              <a:rPr lang="zh-CN" altLang="en-US" sz="4800" b="1" i="1" dirty="0" smtClean="0">
                <a:solidFill>
                  <a:schemeClr val="bg1">
                    <a:lumMod val="85000"/>
                  </a:schemeClr>
                </a:solidFill>
              </a:rPr>
              <a:t> </a:t>
            </a:r>
            <a:r>
              <a:rPr lang="en-US" altLang="zh-CN" sz="4800" b="1" i="1" dirty="0" smtClean="0">
                <a:solidFill>
                  <a:schemeClr val="bg1">
                    <a:lumMod val="85000"/>
                  </a:schemeClr>
                </a:solidFill>
              </a:rPr>
              <a:t>Principle:</a:t>
            </a:r>
            <a:endParaRPr lang="en-US" altLang="zh-CN" sz="4000" b="1" i="1" dirty="0" smtClean="0">
              <a:solidFill>
                <a:schemeClr val="bg1">
                  <a:lumMod val="85000"/>
                </a:schemeClr>
              </a:solidFill>
            </a:endParaRPr>
          </a:p>
          <a:p>
            <a:pPr lvl="1" algn="ctr"/>
            <a:r>
              <a:rPr lang="en-US" altLang="zh-CN" sz="8000" dirty="0" smtClean="0">
                <a:solidFill>
                  <a:srgbClr val="FF0000"/>
                </a:solidFill>
              </a:rPr>
              <a:t>One</a:t>
            </a:r>
            <a:r>
              <a:rPr lang="zh-CN" altLang="en-US" sz="8000" dirty="0" smtClean="0">
                <a:solidFill>
                  <a:srgbClr val="FF0000"/>
                </a:solidFill>
              </a:rPr>
              <a:t> </a:t>
            </a:r>
            <a:r>
              <a:rPr lang="en-US" altLang="zh-CN" sz="8000" dirty="0" smtClean="0">
                <a:solidFill>
                  <a:srgbClr val="FF0000"/>
                </a:solidFill>
              </a:rPr>
              <a:t>Layer</a:t>
            </a:r>
            <a:r>
              <a:rPr lang="zh-CN" altLang="en-US" sz="8000" dirty="0" smtClean="0">
                <a:solidFill>
                  <a:srgbClr val="FF0000"/>
                </a:solidFill>
              </a:rPr>
              <a:t> </a:t>
            </a:r>
            <a:r>
              <a:rPr lang="en-US" altLang="zh-CN" sz="8000" dirty="0" smtClean="0">
                <a:solidFill>
                  <a:srgbClr val="FF0000"/>
                </a:solidFill>
              </a:rPr>
              <a:t>Approach</a:t>
            </a:r>
            <a:endParaRPr lang="en-US" sz="8000" dirty="0">
              <a:solidFill>
                <a:srgbClr val="FF0000"/>
              </a:solidFill>
            </a:endParaRPr>
          </a:p>
        </p:txBody>
      </p:sp>
      <p:sp>
        <p:nvSpPr>
          <p:cNvPr id="6" name="Title 5"/>
          <p:cNvSpPr>
            <a:spLocks noGrp="1"/>
          </p:cNvSpPr>
          <p:nvPr>
            <p:ph type="title"/>
          </p:nvPr>
        </p:nvSpPr>
        <p:spPr/>
        <p:txBody>
          <a:bodyPr/>
          <a:lstStyle/>
          <a:p>
            <a:pPr algn="ctr"/>
            <a:r>
              <a:rPr lang="en-US" altLang="zh-CN" b="1" dirty="0" smtClean="0">
                <a:solidFill>
                  <a:schemeClr val="accent5"/>
                </a:solidFill>
              </a:rPr>
              <a:t>DSPM</a:t>
            </a:r>
            <a:endParaRPr lang="en-US" b="1" dirty="0">
              <a:solidFill>
                <a:schemeClr val="accent5"/>
              </a:solidFill>
            </a:endParaRPr>
          </a:p>
        </p:txBody>
      </p:sp>
    </p:spTree>
    <p:extLst>
      <p:ext uri="{BB962C8B-B14F-4D97-AF65-F5344CB8AC3E}">
        <p14:creationId xmlns:p14="http://schemas.microsoft.com/office/powerpoint/2010/main" val="90998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0" grpId="0" animBg="1"/>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3686</TotalTime>
  <Words>2502</Words>
  <Application>Microsoft Macintosh PowerPoint</Application>
  <PresentationFormat>On-screen Show (4:3)</PresentationFormat>
  <Paragraphs>427</Paragraphs>
  <Slides>32</Slides>
  <Notes>27</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32</vt:i4>
      </vt:variant>
    </vt:vector>
  </HeadingPairs>
  <TitlesOfParts>
    <vt:vector size="40" baseType="lpstr">
      <vt:lpstr>Calibri</vt:lpstr>
      <vt:lpstr>Calibri Light</vt:lpstr>
      <vt:lpstr>Courier</vt:lpstr>
      <vt:lpstr>DengXian</vt:lpstr>
      <vt:lpstr>Mangal</vt:lpstr>
      <vt:lpstr>宋体</vt:lpstr>
      <vt:lpstr>Arial</vt:lpstr>
      <vt:lpstr>Office Theme</vt:lpstr>
      <vt:lpstr>Distributed Shared Persistent Memory</vt:lpstr>
      <vt:lpstr>PowerPoint Presentation</vt:lpstr>
      <vt:lpstr>PowerPoint Presentation</vt:lpstr>
      <vt:lpstr>Moving PM into Datacenters</vt:lpstr>
      <vt:lpstr>PowerPoint Presentation</vt:lpstr>
      <vt:lpstr>DSPM</vt:lpstr>
      <vt:lpstr>PowerPoint Presentation</vt:lpstr>
      <vt:lpstr>DSPM</vt:lpstr>
      <vt:lpstr>DSPM</vt:lpstr>
      <vt:lpstr>DSPM Usages</vt:lpstr>
      <vt:lpstr>Hotpot: A Kernel-Level RDMA-Based DSPM System</vt:lpstr>
      <vt:lpstr>Hotpot Architecture</vt:lpstr>
      <vt:lpstr>Hotpot Architecture</vt:lpstr>
      <vt:lpstr>Hotpot Architecture</vt:lpstr>
      <vt:lpstr>Hotpot Architecture</vt:lpstr>
      <vt:lpstr>Hotpot Architecture</vt:lpstr>
      <vt:lpstr>Hotpot Architecture</vt:lpstr>
      <vt:lpstr>Hotpot Code Example</vt:lpstr>
      <vt:lpstr>How to correctly add P to “DSM” without losing performance?</vt:lpstr>
      <vt:lpstr>Morphable Page States</vt:lpstr>
      <vt:lpstr>Morphable Page States: Challenges</vt:lpstr>
      <vt:lpstr>When do we add P to “DSM”?</vt:lpstr>
      <vt:lpstr>Crash Consistency</vt:lpstr>
      <vt:lpstr>MongoDB Results</vt:lpstr>
      <vt:lpstr>Graph Results</vt:lpstr>
      <vt:lpstr>Conclusion</vt:lpstr>
      <vt:lpstr>Thank you! Questions?</vt:lpstr>
      <vt:lpstr>Backup Slides</vt:lpstr>
      <vt:lpstr>Hotpot Data Access Process</vt:lpstr>
      <vt:lpstr>Hotpot Data Access Process</vt:lpstr>
      <vt:lpstr>MRMW Data Commit Process</vt:lpstr>
      <vt:lpstr>Morphable Page States</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Distributed Shared Persistent Memory</dc:title>
  <dc:creator>Yizhou Shan</dc:creator>
  <cp:lastModifiedBy>Yizhou Shan</cp:lastModifiedBy>
  <cp:revision>205</cp:revision>
  <cp:lastPrinted>2017-09-25T15:43:11Z</cp:lastPrinted>
  <dcterms:created xsi:type="dcterms:W3CDTF">2017-09-23T15:13:57Z</dcterms:created>
  <dcterms:modified xsi:type="dcterms:W3CDTF">2017-10-09T15:43:22Z</dcterms:modified>
</cp:coreProperties>
</file>